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9" r:id="rId2"/>
    <p:sldId id="375" r:id="rId3"/>
    <p:sldId id="260" r:id="rId4"/>
    <p:sldId id="261" r:id="rId5"/>
    <p:sldId id="334" r:id="rId6"/>
    <p:sldId id="348" r:id="rId7"/>
    <p:sldId id="347" r:id="rId8"/>
    <p:sldId id="329" r:id="rId9"/>
    <p:sldId id="331" r:id="rId10"/>
    <p:sldId id="346" r:id="rId11"/>
    <p:sldId id="332" r:id="rId12"/>
    <p:sldId id="373" r:id="rId13"/>
    <p:sldId id="349" r:id="rId14"/>
    <p:sldId id="351" r:id="rId15"/>
    <p:sldId id="359" r:id="rId16"/>
    <p:sldId id="366" r:id="rId17"/>
    <p:sldId id="367" r:id="rId18"/>
    <p:sldId id="368" r:id="rId19"/>
    <p:sldId id="369" r:id="rId20"/>
    <p:sldId id="370" r:id="rId21"/>
    <p:sldId id="371" r:id="rId22"/>
    <p:sldId id="337" r:id="rId23"/>
    <p:sldId id="323" r:id="rId24"/>
    <p:sldId id="374" r:id="rId25"/>
    <p:sldId id="338" r:id="rId26"/>
    <p:sldId id="339" r:id="rId27"/>
    <p:sldId id="379" r:id="rId28"/>
    <p:sldId id="325" r:id="rId29"/>
    <p:sldId id="340" r:id="rId30"/>
    <p:sldId id="344" r:id="rId31"/>
    <p:sldId id="350" r:id="rId32"/>
    <p:sldId id="345" r:id="rId33"/>
    <p:sldId id="353" r:id="rId34"/>
    <p:sldId id="354" r:id="rId35"/>
    <p:sldId id="355" r:id="rId36"/>
    <p:sldId id="356" r:id="rId37"/>
    <p:sldId id="358" r:id="rId38"/>
    <p:sldId id="372" r:id="rId39"/>
    <p:sldId id="357" r:id="rId40"/>
    <p:sldId id="341" r:id="rId41"/>
    <p:sldId id="360" r:id="rId42"/>
    <p:sldId id="387" r:id="rId43"/>
    <p:sldId id="362" r:id="rId44"/>
    <p:sldId id="363" r:id="rId45"/>
    <p:sldId id="381" r:id="rId46"/>
    <p:sldId id="384" r:id="rId47"/>
    <p:sldId id="383" r:id="rId48"/>
    <p:sldId id="385" r:id="rId49"/>
    <p:sldId id="377" r:id="rId50"/>
    <p:sldId id="365" r:id="rId51"/>
    <p:sldId id="378" r:id="rId52"/>
    <p:sldId id="386" r:id="rId53"/>
    <p:sldId id="364" r:id="rId54"/>
    <p:sldId id="317"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23D5"/>
    <a:srgbClr val="1D9FDB"/>
    <a:srgbClr val="4A9CCB"/>
    <a:srgbClr val="595959"/>
    <a:srgbClr val="4C74A9"/>
    <a:srgbClr val="41CBC6"/>
    <a:srgbClr val="FFFFFF"/>
    <a:srgbClr val="4B73A8"/>
    <a:srgbClr val="F79646"/>
    <a:srgbClr val="5A53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1" autoAdjust="0"/>
    <p:restoredTop sz="94660"/>
  </p:normalViewPr>
  <p:slideViewPr>
    <p:cSldViewPr snapToGrid="0">
      <p:cViewPr varScale="1">
        <p:scale>
          <a:sx n="79" d="100"/>
          <a:sy n="79" d="100"/>
        </p:scale>
        <p:origin x="22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1" y="0"/>
            <a:ext cx="12263389" cy="6858000"/>
          </a:xfrm>
          <a:prstGeom prst="rect">
            <a:avLst/>
          </a:prstGeom>
        </p:spPr>
      </p:pic>
      <p:pic>
        <p:nvPicPr>
          <p:cNvPr id="4" name="Picture 2" descr="C:\Users\shaobin\AppData\Local\Temp\360zip$Temp\360$0\微信图片_20180613211138_副本.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303015" y="120084"/>
            <a:ext cx="841626" cy="8310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8"/>
          <p:cNvSpPr/>
          <p:nvPr/>
        </p:nvSpPr>
        <p:spPr>
          <a:xfrm>
            <a:off x="6000266" y="2079108"/>
            <a:ext cx="3171687" cy="2069635"/>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2"/>
          <p:cNvSpPr/>
          <p:nvPr/>
        </p:nvSpPr>
        <p:spPr>
          <a:xfrm>
            <a:off x="7711994" y="1654792"/>
            <a:ext cx="2253807" cy="1262130"/>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5"/>
          <p:cNvSpPr txBox="1"/>
          <p:nvPr/>
        </p:nvSpPr>
        <p:spPr>
          <a:xfrm>
            <a:off x="782716" y="2686090"/>
            <a:ext cx="8769604" cy="1107996"/>
          </a:xfrm>
          <a:prstGeom prst="rect">
            <a:avLst/>
          </a:prstGeom>
          <a:noFill/>
        </p:spPr>
        <p:txBody>
          <a:bodyPr wrap="square" rtlCol="0" anchor="ctr">
            <a:spAutoFit/>
          </a:bodyPr>
          <a:lstStyle/>
          <a:p>
            <a:pPr algn="ctr"/>
            <a:r>
              <a:rPr lang="en-US" altLang="zh-CN" sz="6600" b="1" dirty="0" smtClean="0">
                <a:solidFill>
                  <a:srgbClr val="1D9FDB"/>
                </a:solidFill>
                <a:effectLst>
                  <a:outerShdw blurRad="38100" dist="19050" dir="2700000" algn="tl" rotWithShape="0">
                    <a:schemeClr val="dk1">
                      <a:alpha val="40000"/>
                    </a:schemeClr>
                  </a:outerShdw>
                </a:effectLst>
                <a:latin typeface="Impact" panose="020B0806030902050204" pitchFamily="34" charset="0"/>
                <a:ea typeface="微软雅黑" panose="020B0503020204020204" pitchFamily="34" charset="-122"/>
                <a:cs typeface="Ebrima" panose="02000000000000000000" pitchFamily="2" charset="0"/>
              </a:rPr>
              <a:t>M</a:t>
            </a:r>
            <a:r>
              <a:rPr lang="zh-CN" altLang="en-US" sz="6600" b="1" dirty="0" smtClean="0">
                <a:solidFill>
                  <a:srgbClr val="1D9FDB"/>
                </a:solidFill>
                <a:effectLst>
                  <a:outerShdw blurRad="38100" dist="19050" dir="2700000" algn="tl" rotWithShape="0">
                    <a:schemeClr val="dk1">
                      <a:alpha val="40000"/>
                    </a:schemeClr>
                  </a:outerShdw>
                </a:effectLst>
                <a:latin typeface="Impact" panose="020B0806030902050204" pitchFamily="34" charset="0"/>
                <a:ea typeface="微软雅黑" panose="020B0503020204020204" pitchFamily="34" charset="-122"/>
                <a:cs typeface="Ebrima" panose="02000000000000000000" pitchFamily="2" charset="0"/>
              </a:rPr>
              <a:t> 链</a:t>
            </a:r>
            <a:r>
              <a:rPr lang="en-US" altLang="zh-CN" sz="6600" b="1" dirty="0" err="1" smtClean="0">
                <a:solidFill>
                  <a:srgbClr val="1D9FDB"/>
                </a:solidFill>
                <a:effectLst>
                  <a:outerShdw blurRad="38100" dist="19050" dir="2700000" algn="tl" rotWithShape="0">
                    <a:schemeClr val="dk1">
                      <a:alpha val="40000"/>
                    </a:schemeClr>
                  </a:outerShdw>
                </a:effectLst>
                <a:latin typeface="Khmer UI" panose="020B0502040204020203" charset="0"/>
                <a:ea typeface="微软雅黑" panose="020B0503020204020204" pitchFamily="34" charset="-122"/>
                <a:cs typeface="Khmer UI" panose="020B0502040204020203" charset="0"/>
              </a:rPr>
              <a:t>Mchain</a:t>
            </a:r>
            <a:r>
              <a:rPr lang="zh-CN" altLang="en-US" sz="6600" b="1" dirty="0" smtClean="0">
                <a:solidFill>
                  <a:srgbClr val="1D9FDB"/>
                </a:solidFill>
                <a:effectLst>
                  <a:outerShdw blurRad="38100" dist="19050" dir="2700000" algn="tl" rotWithShape="0">
                    <a:schemeClr val="dk1">
                      <a:alpha val="40000"/>
                    </a:schemeClr>
                  </a:outerShdw>
                </a:effectLst>
                <a:latin typeface="Impact" panose="020B0806030902050204" pitchFamily="34" charset="0"/>
                <a:ea typeface="微软雅黑" panose="020B0503020204020204" pitchFamily="34" charset="-122"/>
                <a:cs typeface="Ebrima" panose="02000000000000000000" pitchFamily="2" charset="0"/>
              </a:rPr>
              <a:t> 投资分享</a:t>
            </a:r>
            <a:endParaRPr lang="zh-CN" altLang="en-US" sz="6600" b="1" dirty="0">
              <a:solidFill>
                <a:srgbClr val="1D9FDB"/>
              </a:solidFill>
              <a:effectLst>
                <a:outerShdw blurRad="38100" dist="19050" dir="2700000" algn="tl" rotWithShape="0">
                  <a:schemeClr val="dk1">
                    <a:alpha val="40000"/>
                  </a:schemeClr>
                </a:outerShdw>
              </a:effectLst>
              <a:latin typeface="Impact" panose="020B0806030902050204" pitchFamily="34" charset="0"/>
              <a:ea typeface="微软雅黑" panose="020B0503020204020204" pitchFamily="34" charset="-122"/>
              <a:cs typeface="Ebrima"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2646860"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区块链的分类</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483338" y="4899834"/>
            <a:ext cx="8626262" cy="101566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50000"/>
              </a:lnSpc>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联盟链</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50000"/>
              </a:lnSpc>
              <a:spcAft>
                <a:spcPts val="0"/>
              </a:spcAft>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由若干机构联合发起，介于公有链和私有链之间，兼具部分去中心化的特性。</a:t>
            </a:r>
          </a:p>
        </p:txBody>
      </p:sp>
      <p:sp>
        <p:nvSpPr>
          <p:cNvPr id="11" name="矩形 10"/>
          <p:cNvSpPr/>
          <p:nvPr/>
        </p:nvSpPr>
        <p:spPr>
          <a:xfrm>
            <a:off x="1497183" y="2917107"/>
            <a:ext cx="8612417" cy="193899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50000"/>
              </a:lnSpc>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私有链</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50000"/>
              </a:lnSpc>
              <a:spcAft>
                <a:spcPts val="0"/>
              </a:spcAft>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建立在某个企业内部，系统的运作规则根据企业要求进行设定，修改甚至是读取权限仅限于少数节点，同时仍保留着区块链的真实性和部分去中心化的特性。</a:t>
            </a:r>
          </a:p>
        </p:txBody>
      </p:sp>
      <p:sp>
        <p:nvSpPr>
          <p:cNvPr id="15" name="矩形 14"/>
          <p:cNvSpPr/>
          <p:nvPr/>
        </p:nvSpPr>
        <p:spPr>
          <a:xfrm>
            <a:off x="1497183" y="1396046"/>
            <a:ext cx="8626262" cy="147732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50000"/>
              </a:lnSpc>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公有链</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50000"/>
              </a:lnSpc>
              <a:spcAft>
                <a:spcPts val="0"/>
              </a:spcAft>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无官方组织及管理机构，无中心服务器，参与的节点按照系统规则自由接入网络、不受控制，节点间基于共识机制开展工作。</a:t>
            </a:r>
          </a:p>
        </p:txBody>
      </p:sp>
    </p:spTree>
    <p:extLst>
      <p:ext uri="{BB962C8B-B14F-4D97-AF65-F5344CB8AC3E}">
        <p14:creationId xmlns:p14="http://schemas.microsoft.com/office/powerpoint/2010/main" val="55047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3193485"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比特币</a:t>
            </a:r>
            <a:r>
              <a:rPr lang="en-US" altLang="zh-CN" b="1" dirty="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交易过程</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2"/>
          <p:cNvPicPr/>
          <p:nvPr/>
        </p:nvPicPr>
        <p:blipFill>
          <a:blip r:embed="rId2"/>
          <a:srcRect/>
          <a:stretch>
            <a:fillRect/>
          </a:stretch>
        </p:blipFill>
        <p:spPr bwMode="auto">
          <a:xfrm>
            <a:off x="76978" y="1406481"/>
            <a:ext cx="5454349" cy="4638810"/>
          </a:xfrm>
          <a:prstGeom prst="rect">
            <a:avLst/>
          </a:prstGeom>
          <a:noFill/>
          <a:ln w="9525">
            <a:noFill/>
            <a:miter lim="800000"/>
            <a:headEnd/>
            <a:tailEnd/>
          </a:ln>
          <a:effectLst/>
        </p:spPr>
      </p:pic>
      <p:sp>
        <p:nvSpPr>
          <p:cNvPr id="15" name="矩形 14"/>
          <p:cNvSpPr/>
          <p:nvPr/>
        </p:nvSpPr>
        <p:spPr>
          <a:xfrm>
            <a:off x="5608306" y="1056135"/>
            <a:ext cx="6516806" cy="549381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b="1" dirty="0">
                <a:latin typeface="微软雅黑" panose="020B0503020204020204" pitchFamily="34" charset="-122"/>
                <a:ea typeface="微软雅黑" panose="020B0503020204020204" pitchFamily="34" charset="-122"/>
                <a:cs typeface="宋体" panose="02010600030101010101" pitchFamily="2" charset="-122"/>
              </a:rPr>
              <a:t>第</a:t>
            </a:r>
            <a:r>
              <a:rPr lang="en-US" altLang="zh-CN" b="1" dirty="0">
                <a:latin typeface="微软雅黑" panose="020B0503020204020204" pitchFamily="34" charset="-122"/>
                <a:ea typeface="微软雅黑" panose="020B0503020204020204" pitchFamily="34" charset="-122"/>
                <a:cs typeface="宋体" panose="02010600030101010101" pitchFamily="2" charset="-122"/>
              </a:rPr>
              <a:t>1</a:t>
            </a:r>
            <a:r>
              <a:rPr lang="zh-CN" altLang="zh-CN" b="1" dirty="0">
                <a:latin typeface="微软雅黑" panose="020B0503020204020204" pitchFamily="34" charset="-122"/>
                <a:ea typeface="微软雅黑" panose="020B0503020204020204" pitchFamily="34" charset="-122"/>
                <a:cs typeface="宋体" panose="02010600030101010101" pitchFamily="2" charset="-122"/>
              </a:rPr>
              <a:t>步</a:t>
            </a:r>
            <a:r>
              <a:rPr lang="zh-CN" altLang="zh-CN" b="1" dirty="0" smtClean="0">
                <a:latin typeface="微软雅黑" panose="020B0503020204020204" pitchFamily="34" charset="-122"/>
                <a:ea typeface="微软雅黑" panose="020B0503020204020204" pitchFamily="34" charset="-122"/>
                <a:cs typeface="宋体" panose="02010600030101010101" pitchFamily="2" charset="-122"/>
              </a:rPr>
              <a:t>：</a:t>
            </a:r>
            <a:r>
              <a:rPr lang="zh-CN" altLang="zh-CN" dirty="0" smtClean="0">
                <a:latin typeface="微软雅黑" panose="020B0503020204020204" pitchFamily="34" charset="-122"/>
                <a:ea typeface="微软雅黑" panose="020B0503020204020204" pitchFamily="34" charset="-122"/>
                <a:cs typeface="宋体" panose="02010600030101010101" pitchFamily="2" charset="-122"/>
              </a:rPr>
              <a:t>所</a:t>
            </a:r>
            <a:r>
              <a:rPr lang="zh-CN" altLang="zh-CN" dirty="0">
                <a:latin typeface="微软雅黑" panose="020B0503020204020204" pitchFamily="34" charset="-122"/>
                <a:ea typeface="微软雅黑" panose="020B0503020204020204" pitchFamily="34" charset="-122"/>
                <a:cs typeface="宋体" panose="02010600030101010101" pitchFamily="2" charset="-122"/>
              </a:rPr>
              <a:t>有者</a:t>
            </a:r>
            <a:r>
              <a:rPr lang="en-US" altLang="zh-CN" dirty="0">
                <a:latin typeface="微软雅黑" panose="020B0503020204020204" pitchFamily="34" charset="-122"/>
                <a:ea typeface="微软雅黑" panose="020B0503020204020204" pitchFamily="34" charset="-122"/>
                <a:cs typeface="宋体" panose="02010600030101010101" pitchFamily="2" charset="-122"/>
              </a:rPr>
              <a:t>A</a:t>
            </a:r>
            <a:r>
              <a:rPr lang="zh-CN" altLang="zh-CN" dirty="0">
                <a:latin typeface="微软雅黑" panose="020B0503020204020204" pitchFamily="34" charset="-122"/>
                <a:ea typeface="微软雅黑" panose="020B0503020204020204" pitchFamily="34" charset="-122"/>
                <a:cs typeface="宋体" panose="02010600030101010101" pitchFamily="2" charset="-122"/>
              </a:rPr>
              <a:t>利用他的私钥对前一次交</a:t>
            </a:r>
            <a:r>
              <a:rPr lang="zh-CN" altLang="zh-CN" dirty="0" smtClean="0">
                <a:latin typeface="微软雅黑" panose="020B0503020204020204" pitchFamily="34" charset="-122"/>
                <a:ea typeface="微软雅黑" panose="020B0503020204020204" pitchFamily="34" charset="-122"/>
                <a:cs typeface="宋体" panose="02010600030101010101" pitchFamily="2" charset="-122"/>
              </a:rPr>
              <a:t>易</a:t>
            </a:r>
            <a:r>
              <a:rPr lang="zh-CN" altLang="en-US" dirty="0" smtClean="0">
                <a:latin typeface="微软雅黑" panose="020B0503020204020204" pitchFamily="34" charset="-122"/>
                <a:ea typeface="微软雅黑" panose="020B0503020204020204" pitchFamily="34" charset="-122"/>
                <a:cs typeface="宋体" panose="02010600030101010101" pitchFamily="2" charset="-122"/>
              </a:rPr>
              <a:t>（比特货来源）</a:t>
            </a:r>
            <a:r>
              <a:rPr lang="zh-CN" altLang="zh-CN" dirty="0" smtClean="0">
                <a:latin typeface="微软雅黑" panose="020B0503020204020204" pitchFamily="34" charset="-122"/>
                <a:ea typeface="微软雅黑" panose="020B0503020204020204" pitchFamily="34" charset="-122"/>
                <a:cs typeface="宋体" panose="02010600030101010101" pitchFamily="2" charset="-122"/>
              </a:rPr>
              <a:t>和</a:t>
            </a:r>
            <a:r>
              <a:rPr lang="zh-CN" altLang="zh-CN" dirty="0">
                <a:latin typeface="微软雅黑" panose="020B0503020204020204" pitchFamily="34" charset="-122"/>
                <a:ea typeface="微软雅黑" panose="020B0503020204020204" pitchFamily="34" charset="-122"/>
                <a:cs typeface="宋体" panose="02010600030101010101" pitchFamily="2" charset="-122"/>
              </a:rPr>
              <a:t>下一位所有者</a:t>
            </a:r>
            <a:r>
              <a:rPr lang="en-US" altLang="zh-CN" dirty="0" smtClean="0">
                <a:latin typeface="微软雅黑" panose="020B0503020204020204" pitchFamily="34" charset="-122"/>
                <a:ea typeface="微软雅黑" panose="020B0503020204020204" pitchFamily="34" charset="-122"/>
                <a:cs typeface="宋体" panose="02010600030101010101" pitchFamily="2" charset="-122"/>
              </a:rPr>
              <a:t>B</a:t>
            </a:r>
            <a:r>
              <a:rPr lang="zh-CN" altLang="zh-CN" dirty="0" smtClean="0">
                <a:latin typeface="微软雅黑" panose="020B0503020204020204" pitchFamily="34" charset="-122"/>
                <a:ea typeface="微软雅黑" panose="020B0503020204020204" pitchFamily="34" charset="-122"/>
                <a:cs typeface="宋体" panose="02010600030101010101" pitchFamily="2" charset="-122"/>
              </a:rPr>
              <a:t>签</a:t>
            </a:r>
            <a:r>
              <a:rPr lang="zh-CN" altLang="zh-CN" dirty="0">
                <a:latin typeface="微软雅黑" panose="020B0503020204020204" pitchFamily="34" charset="-122"/>
                <a:ea typeface="微软雅黑" panose="020B0503020204020204" pitchFamily="34" charset="-122"/>
                <a:cs typeface="宋体" panose="02010600030101010101" pitchFamily="2" charset="-122"/>
              </a:rPr>
              <a:t>署一</a:t>
            </a:r>
            <a:r>
              <a:rPr lang="zh-CN" altLang="zh-CN" dirty="0" smtClean="0">
                <a:latin typeface="微软雅黑" panose="020B0503020204020204" pitchFamily="34" charset="-122"/>
                <a:ea typeface="微软雅黑" panose="020B0503020204020204" pitchFamily="34" charset="-122"/>
                <a:cs typeface="宋体" panose="02010600030101010101" pitchFamily="2" charset="-122"/>
              </a:rPr>
              <a:t>个</a:t>
            </a:r>
            <a:r>
              <a:rPr lang="zh-CN" altLang="zh-CN" dirty="0" smtClean="0">
                <a:solidFill>
                  <a:srgbClr val="FF0000"/>
                </a:solidFill>
                <a:latin typeface="微软雅黑" panose="020B0503020204020204" pitchFamily="34" charset="-122"/>
                <a:ea typeface="微软雅黑" panose="020B0503020204020204" pitchFamily="34" charset="-122"/>
                <a:cs typeface="宋体" panose="02010600030101010101" pitchFamily="2" charset="-122"/>
              </a:rPr>
              <a:t>数</a:t>
            </a:r>
            <a:r>
              <a:rPr lang="zh-CN" altLang="zh-CN"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字签名</a:t>
            </a:r>
            <a:r>
              <a:rPr lang="zh-CN" altLang="zh-CN" dirty="0">
                <a:latin typeface="微软雅黑" panose="020B0503020204020204" pitchFamily="34" charset="-122"/>
                <a:ea typeface="微软雅黑" panose="020B0503020204020204" pitchFamily="34" charset="-122"/>
                <a:cs typeface="宋体" panose="02010600030101010101" pitchFamily="2" charset="-122"/>
              </a:rPr>
              <a:t>，并将这个签名附加在这</a:t>
            </a:r>
            <a:r>
              <a:rPr lang="zh-CN" altLang="zh-CN" dirty="0" smtClean="0">
                <a:latin typeface="微软雅黑" panose="020B0503020204020204" pitchFamily="34" charset="-122"/>
                <a:ea typeface="微软雅黑" panose="020B0503020204020204" pitchFamily="34" charset="-122"/>
                <a:cs typeface="宋体" panose="02010600030101010101" pitchFamily="2" charset="-122"/>
              </a:rPr>
              <a:t>枚</a:t>
            </a:r>
            <a:r>
              <a:rPr lang="zh-CN" altLang="en-US" dirty="0">
                <a:latin typeface="微软雅黑" panose="020B0503020204020204" pitchFamily="34" charset="-122"/>
                <a:ea typeface="微软雅黑" panose="020B0503020204020204" pitchFamily="34" charset="-122"/>
                <a:cs typeface="宋体" panose="02010600030101010101" pitchFamily="2" charset="-122"/>
              </a:rPr>
              <a:t>货</a:t>
            </a:r>
            <a:r>
              <a:rPr lang="zh-CN" altLang="zh-CN" dirty="0" smtClean="0">
                <a:latin typeface="微软雅黑" panose="020B0503020204020204" pitchFamily="34" charset="-122"/>
                <a:ea typeface="微软雅黑" panose="020B0503020204020204" pitchFamily="34" charset="-122"/>
                <a:cs typeface="宋体" panose="02010600030101010101" pitchFamily="2" charset="-122"/>
              </a:rPr>
              <a:t>币</a:t>
            </a:r>
            <a:r>
              <a:rPr lang="zh-CN" altLang="zh-CN" dirty="0">
                <a:latin typeface="微软雅黑" panose="020B0503020204020204" pitchFamily="34" charset="-122"/>
                <a:ea typeface="微软雅黑" panose="020B0503020204020204" pitchFamily="34" charset="-122"/>
                <a:cs typeface="宋体" panose="02010600030101010101" pitchFamily="2" charset="-122"/>
              </a:rPr>
              <a:t>的末尾，制作成交易</a:t>
            </a:r>
            <a:r>
              <a:rPr lang="zh-CN" altLang="zh-CN" dirty="0" smtClean="0">
                <a:latin typeface="微软雅黑" panose="020B0503020204020204" pitchFamily="34" charset="-122"/>
                <a:ea typeface="微软雅黑" panose="020B0503020204020204" pitchFamily="34" charset="-122"/>
                <a:cs typeface="宋体" panose="02010600030101010101" pitchFamily="2" charset="-122"/>
              </a:rPr>
              <a:t>单</a:t>
            </a:r>
            <a:endParaRPr lang="en-US" altLang="zh-CN" dirty="0" smtClean="0">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zh-CN" b="1" dirty="0">
                <a:latin typeface="微软雅黑" panose="020B0503020204020204" pitchFamily="34" charset="-122"/>
                <a:ea typeface="微软雅黑" panose="020B0503020204020204" pitchFamily="34" charset="-122"/>
                <a:cs typeface="宋体" panose="02010600030101010101" pitchFamily="2" charset="-122"/>
              </a:rPr>
              <a:t>第</a:t>
            </a:r>
            <a:r>
              <a:rPr lang="en-US" altLang="zh-CN" b="1" dirty="0">
                <a:latin typeface="微软雅黑" panose="020B0503020204020204" pitchFamily="34" charset="-122"/>
                <a:ea typeface="微软雅黑" panose="020B0503020204020204" pitchFamily="34" charset="-122"/>
                <a:cs typeface="宋体" panose="02010600030101010101" pitchFamily="2" charset="-122"/>
              </a:rPr>
              <a:t>2</a:t>
            </a:r>
            <a:r>
              <a:rPr lang="zh-CN" altLang="zh-CN" b="1" dirty="0">
                <a:latin typeface="微软雅黑" panose="020B0503020204020204" pitchFamily="34" charset="-122"/>
                <a:ea typeface="微软雅黑" panose="020B0503020204020204" pitchFamily="34" charset="-122"/>
                <a:cs typeface="宋体" panose="02010600030101010101" pitchFamily="2" charset="-122"/>
              </a:rPr>
              <a:t>步：</a:t>
            </a:r>
            <a:r>
              <a:rPr lang="en-US" altLang="zh-CN" dirty="0">
                <a:latin typeface="微软雅黑" panose="020B0503020204020204" pitchFamily="34" charset="-122"/>
                <a:ea typeface="微软雅黑" panose="020B0503020204020204" pitchFamily="34" charset="-122"/>
                <a:cs typeface="宋体" panose="02010600030101010101" pitchFamily="2" charset="-122"/>
              </a:rPr>
              <a:t>A</a:t>
            </a:r>
            <a:r>
              <a:rPr lang="zh-CN" altLang="zh-CN" dirty="0">
                <a:latin typeface="微软雅黑" panose="020B0503020204020204" pitchFamily="34" charset="-122"/>
                <a:ea typeface="微软雅黑" panose="020B0503020204020204" pitchFamily="34" charset="-122"/>
                <a:cs typeface="宋体" panose="02010600030101010101" pitchFamily="2" charset="-122"/>
              </a:rPr>
              <a:t>将交易单广播至全网，</a:t>
            </a:r>
            <a:r>
              <a:rPr lang="zh-CN" altLang="en-US" dirty="0">
                <a:latin typeface="微软雅黑" panose="020B0503020204020204" pitchFamily="34" charset="-122"/>
                <a:ea typeface="微软雅黑" panose="020B0503020204020204" pitchFamily="34" charset="-122"/>
                <a:cs typeface="宋体" panose="02010600030101010101" pitchFamily="2" charset="-122"/>
              </a:rPr>
              <a:t>比特</a:t>
            </a:r>
            <a:r>
              <a:rPr lang="zh-CN" altLang="zh-CN" dirty="0">
                <a:latin typeface="微软雅黑" panose="020B0503020204020204" pitchFamily="34" charset="-122"/>
                <a:ea typeface="微软雅黑" panose="020B0503020204020204" pitchFamily="34" charset="-122"/>
                <a:cs typeface="宋体" panose="02010600030101010101" pitchFamily="2" charset="-122"/>
              </a:rPr>
              <a:t>币就发送给了</a:t>
            </a:r>
            <a:r>
              <a:rPr lang="en-US" altLang="zh-CN" dirty="0">
                <a:latin typeface="微软雅黑" panose="020B0503020204020204" pitchFamily="34" charset="-122"/>
                <a:ea typeface="微软雅黑" panose="020B0503020204020204" pitchFamily="34" charset="-122"/>
                <a:cs typeface="宋体" panose="02010600030101010101" pitchFamily="2" charset="-122"/>
              </a:rPr>
              <a:t>B</a:t>
            </a:r>
            <a:r>
              <a:rPr lang="zh-CN" altLang="zh-CN" dirty="0">
                <a:latin typeface="微软雅黑" panose="020B0503020204020204" pitchFamily="34" charset="-122"/>
                <a:ea typeface="微软雅黑" panose="020B0503020204020204" pitchFamily="34" charset="-122"/>
                <a:cs typeface="宋体" panose="02010600030101010101" pitchFamily="2" charset="-122"/>
              </a:rPr>
              <a:t>，每个节点都将收到的交易信息纳入一个区块</a:t>
            </a:r>
            <a:r>
              <a:rPr lang="zh-CN" altLang="zh-CN" dirty="0" smtClean="0">
                <a:latin typeface="微软雅黑" panose="020B0503020204020204" pitchFamily="34" charset="-122"/>
                <a:ea typeface="微软雅黑" panose="020B0503020204020204" pitchFamily="34" charset="-122"/>
                <a:cs typeface="宋体" panose="02010600030101010101" pitchFamily="2" charset="-122"/>
              </a:rPr>
              <a:t>中</a:t>
            </a:r>
            <a:endParaRPr lang="en-US" altLang="zh-CN" dirty="0" smtClean="0">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zh-CN" b="1" dirty="0">
                <a:latin typeface="微软雅黑" panose="020B0503020204020204" pitchFamily="34" charset="-122"/>
                <a:ea typeface="微软雅黑" panose="020B0503020204020204" pitchFamily="34" charset="-122"/>
                <a:cs typeface="宋体" panose="02010600030101010101" pitchFamily="2" charset="-122"/>
              </a:rPr>
              <a:t>第</a:t>
            </a:r>
            <a:r>
              <a:rPr lang="en-US" altLang="zh-CN" b="1" dirty="0">
                <a:latin typeface="微软雅黑" panose="020B0503020204020204" pitchFamily="34" charset="-122"/>
                <a:ea typeface="微软雅黑" panose="020B0503020204020204" pitchFamily="34" charset="-122"/>
                <a:cs typeface="宋体" panose="02010600030101010101" pitchFamily="2" charset="-122"/>
              </a:rPr>
              <a:t>3</a:t>
            </a:r>
            <a:r>
              <a:rPr lang="zh-CN" altLang="zh-CN" b="1" dirty="0">
                <a:latin typeface="微软雅黑" panose="020B0503020204020204" pitchFamily="34" charset="-122"/>
                <a:ea typeface="微软雅黑" panose="020B0503020204020204" pitchFamily="34" charset="-122"/>
                <a:cs typeface="宋体" panose="02010600030101010101" pitchFamily="2" charset="-122"/>
              </a:rPr>
              <a:t>步：</a:t>
            </a:r>
            <a:r>
              <a:rPr lang="zh-CN" altLang="zh-CN" dirty="0">
                <a:latin typeface="微软雅黑" panose="020B0503020204020204" pitchFamily="34" charset="-122"/>
                <a:ea typeface="微软雅黑" panose="020B0503020204020204" pitchFamily="34" charset="-122"/>
                <a:cs typeface="宋体" panose="02010600030101010101" pitchFamily="2" charset="-122"/>
              </a:rPr>
              <a:t>每个节点</a:t>
            </a:r>
            <a:r>
              <a:rPr lang="zh-CN" altLang="en-US" dirty="0">
                <a:latin typeface="微软雅黑" panose="020B0503020204020204" pitchFamily="34" charset="-122"/>
                <a:ea typeface="微软雅黑" panose="020B0503020204020204" pitchFamily="34" charset="-122"/>
                <a:cs typeface="宋体" panose="02010600030101010101" pitchFamily="2" charset="-122"/>
              </a:rPr>
              <a:t>（矿工）</a:t>
            </a:r>
            <a:r>
              <a:rPr lang="zh-CN" altLang="zh-CN" dirty="0">
                <a:latin typeface="微软雅黑" panose="020B0503020204020204" pitchFamily="34" charset="-122"/>
                <a:ea typeface="微软雅黑" panose="020B0503020204020204" pitchFamily="34" charset="-122"/>
                <a:cs typeface="宋体" panose="02010600030101010101" pitchFamily="2" charset="-122"/>
              </a:rPr>
              <a:t>通过解</a:t>
            </a:r>
            <a:r>
              <a:rPr lang="zh-CN" altLang="en-US" dirty="0">
                <a:latin typeface="微软雅黑" panose="020B0503020204020204" pitchFamily="34" charset="-122"/>
                <a:ea typeface="微软雅黑" panose="020B0503020204020204" pitchFamily="34" charset="-122"/>
                <a:cs typeface="宋体" panose="02010600030101010101" pitchFamily="2" charset="-122"/>
              </a:rPr>
              <a:t>一道</a:t>
            </a:r>
            <a:r>
              <a:rPr lang="zh-CN" altLang="en-US"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数学难题</a:t>
            </a:r>
            <a:r>
              <a:rPr lang="zh-CN" altLang="zh-CN" dirty="0">
                <a:latin typeface="微软雅黑" panose="020B0503020204020204" pitchFamily="34" charset="-122"/>
                <a:ea typeface="微软雅黑" panose="020B0503020204020204" pitchFamily="34" charset="-122"/>
                <a:cs typeface="宋体" panose="02010600030101010101" pitchFamily="2" charset="-122"/>
              </a:rPr>
              <a:t>，从而去获得</a:t>
            </a:r>
            <a:r>
              <a:rPr lang="zh-CN" altLang="en-US" dirty="0">
                <a:latin typeface="微软雅黑" panose="020B0503020204020204" pitchFamily="34" charset="-122"/>
                <a:ea typeface="微软雅黑" panose="020B0503020204020204" pitchFamily="34" charset="-122"/>
                <a:cs typeface="宋体" panose="02010600030101010101" pitchFamily="2" charset="-122"/>
              </a:rPr>
              <a:t>创建新</a:t>
            </a:r>
            <a:r>
              <a:rPr lang="zh-CN" altLang="zh-CN" dirty="0">
                <a:latin typeface="微软雅黑" panose="020B0503020204020204" pitchFamily="34" charset="-122"/>
                <a:ea typeface="微软雅黑" panose="020B0503020204020204" pitchFamily="34" charset="-122"/>
                <a:cs typeface="宋体" panose="02010600030101010101" pitchFamily="2" charset="-122"/>
              </a:rPr>
              <a:t>区块</a:t>
            </a:r>
            <a:r>
              <a:rPr lang="zh-CN" altLang="en-US" dirty="0">
                <a:latin typeface="微软雅黑" panose="020B0503020204020204" pitchFamily="34" charset="-122"/>
                <a:ea typeface="微软雅黑" panose="020B0503020204020204" pitchFamily="34" charset="-122"/>
                <a:cs typeface="宋体" panose="02010600030101010101" pitchFamily="2" charset="-122"/>
              </a:rPr>
              <a:t>权利（记账权）</a:t>
            </a:r>
            <a:r>
              <a:rPr lang="zh-CN" altLang="zh-CN" dirty="0">
                <a:latin typeface="微软雅黑" panose="020B0503020204020204" pitchFamily="34" charset="-122"/>
                <a:ea typeface="微软雅黑" panose="020B0503020204020204" pitchFamily="34" charset="-122"/>
                <a:cs typeface="宋体" panose="02010600030101010101" pitchFamily="2" charset="-122"/>
              </a:rPr>
              <a:t>，并争取得到比特币的奖励（新比特币会在此过程中产生</a:t>
            </a:r>
            <a:r>
              <a:rPr lang="zh-CN" altLang="zh-CN" dirty="0" smtClean="0">
                <a:latin typeface="微软雅黑" panose="020B0503020204020204" pitchFamily="34" charset="-122"/>
                <a:ea typeface="微软雅黑" panose="020B0503020204020204" pitchFamily="34" charset="-122"/>
                <a:cs typeface="宋体" panose="02010600030101010101" pitchFamily="2" charset="-122"/>
              </a:rPr>
              <a:t>）</a:t>
            </a:r>
            <a:endParaRPr lang="en-US" altLang="zh-CN" dirty="0" smtClean="0">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zh-CN" b="1" dirty="0">
                <a:latin typeface="微软雅黑" panose="020B0503020204020204" pitchFamily="34" charset="-122"/>
                <a:ea typeface="微软雅黑" panose="020B0503020204020204" pitchFamily="34" charset="-122"/>
                <a:cs typeface="宋体" panose="02010600030101010101" pitchFamily="2" charset="-122"/>
              </a:rPr>
              <a:t>第</a:t>
            </a:r>
            <a:r>
              <a:rPr lang="en-US" altLang="zh-CN" b="1" dirty="0">
                <a:latin typeface="微软雅黑" panose="020B0503020204020204" pitchFamily="34" charset="-122"/>
                <a:ea typeface="微软雅黑" panose="020B0503020204020204" pitchFamily="34" charset="-122"/>
                <a:cs typeface="宋体" panose="02010600030101010101" pitchFamily="2" charset="-122"/>
              </a:rPr>
              <a:t>4</a:t>
            </a:r>
            <a:r>
              <a:rPr lang="zh-CN" altLang="zh-CN" b="1" dirty="0">
                <a:latin typeface="微软雅黑" panose="020B0503020204020204" pitchFamily="34" charset="-122"/>
                <a:ea typeface="微软雅黑" panose="020B0503020204020204" pitchFamily="34" charset="-122"/>
                <a:cs typeface="宋体" panose="02010600030101010101" pitchFamily="2" charset="-122"/>
              </a:rPr>
              <a:t>步：</a:t>
            </a:r>
            <a:r>
              <a:rPr lang="zh-CN" altLang="zh-CN" dirty="0">
                <a:latin typeface="微软雅黑" panose="020B0503020204020204" pitchFamily="34" charset="-122"/>
                <a:ea typeface="微软雅黑" panose="020B0503020204020204" pitchFamily="34" charset="-122"/>
                <a:cs typeface="宋体" panose="02010600030101010101" pitchFamily="2" charset="-122"/>
              </a:rPr>
              <a:t>当一个节点找到解时，它就向全网广播该区块记录的</a:t>
            </a:r>
            <a:r>
              <a:rPr lang="zh-CN" altLang="zh-CN"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所有盖时间戳交易</a:t>
            </a:r>
            <a:r>
              <a:rPr lang="zh-CN" altLang="zh-CN" dirty="0">
                <a:latin typeface="微软雅黑" panose="020B0503020204020204" pitchFamily="34" charset="-122"/>
                <a:ea typeface="微软雅黑" panose="020B0503020204020204" pitchFamily="34" charset="-122"/>
                <a:cs typeface="宋体" panose="02010600030101010101" pitchFamily="2" charset="-122"/>
              </a:rPr>
              <a:t>，并由全网其他节点</a:t>
            </a:r>
            <a:r>
              <a:rPr lang="zh-CN" altLang="zh-CN" dirty="0" smtClean="0">
                <a:latin typeface="微软雅黑" panose="020B0503020204020204" pitchFamily="34" charset="-122"/>
                <a:ea typeface="微软雅黑" panose="020B0503020204020204" pitchFamily="34" charset="-122"/>
                <a:cs typeface="宋体" panose="02010600030101010101" pitchFamily="2" charset="-122"/>
              </a:rPr>
              <a:t>核对</a:t>
            </a:r>
            <a:endParaRPr lang="en-US" altLang="zh-CN" dirty="0" smtClean="0">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zh-CN" b="1" dirty="0">
                <a:latin typeface="微软雅黑" panose="020B0503020204020204" pitchFamily="34" charset="-122"/>
                <a:ea typeface="微软雅黑" panose="020B0503020204020204" pitchFamily="34" charset="-122"/>
                <a:cs typeface="宋体" panose="02010600030101010101" pitchFamily="2" charset="-122"/>
              </a:rPr>
              <a:t>第</a:t>
            </a:r>
            <a:r>
              <a:rPr lang="en-US" altLang="zh-CN" b="1" dirty="0">
                <a:latin typeface="微软雅黑" panose="020B0503020204020204" pitchFamily="34" charset="-122"/>
                <a:ea typeface="微软雅黑" panose="020B0503020204020204" pitchFamily="34" charset="-122"/>
                <a:cs typeface="宋体" panose="02010600030101010101" pitchFamily="2" charset="-122"/>
              </a:rPr>
              <a:t>5</a:t>
            </a:r>
            <a:r>
              <a:rPr lang="zh-CN" altLang="zh-CN" b="1" dirty="0">
                <a:latin typeface="微软雅黑" panose="020B0503020204020204" pitchFamily="34" charset="-122"/>
                <a:ea typeface="微软雅黑" panose="020B0503020204020204" pitchFamily="34" charset="-122"/>
                <a:cs typeface="宋体" panose="02010600030101010101" pitchFamily="2" charset="-122"/>
              </a:rPr>
              <a:t>步：</a:t>
            </a:r>
            <a:r>
              <a:rPr lang="zh-CN" altLang="zh-CN" dirty="0">
                <a:latin typeface="微软雅黑" panose="020B0503020204020204" pitchFamily="34" charset="-122"/>
                <a:ea typeface="微软雅黑" panose="020B0503020204020204" pitchFamily="34" charset="-122"/>
                <a:cs typeface="宋体" panose="02010600030101010101" pitchFamily="2" charset="-122"/>
              </a:rPr>
              <a:t>全网其他节点</a:t>
            </a:r>
            <a:r>
              <a:rPr lang="zh-CN" altLang="zh-CN"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核对该区块记账的正确性</a:t>
            </a:r>
            <a:r>
              <a:rPr lang="zh-CN" altLang="zh-CN" dirty="0">
                <a:latin typeface="微软雅黑" panose="020B0503020204020204" pitchFamily="34" charset="-122"/>
                <a:ea typeface="微软雅黑" panose="020B0503020204020204" pitchFamily="34" charset="-122"/>
                <a:cs typeface="宋体" panose="02010600030101010101" pitchFamily="2" charset="-122"/>
              </a:rPr>
              <a:t>，没有错误后他们将在该合法区块之后竞争下一个区块，这样就形成了一个合法记账的区</a:t>
            </a:r>
            <a:r>
              <a:rPr lang="zh-CN" altLang="zh-CN" dirty="0" smtClean="0">
                <a:latin typeface="微软雅黑" panose="020B0503020204020204" pitchFamily="34" charset="-122"/>
                <a:ea typeface="微软雅黑" panose="020B0503020204020204" pitchFamily="34" charset="-122"/>
                <a:cs typeface="宋体" panose="02010600030101010101" pitchFamily="2" charset="-122"/>
              </a:rPr>
              <a:t>块链</a:t>
            </a:r>
            <a:r>
              <a:rPr lang="zh-CN" altLang="en-US" dirty="0" smtClean="0">
                <a:latin typeface="微软雅黑" panose="020B0503020204020204" pitchFamily="34" charset="-122"/>
                <a:ea typeface="微软雅黑" panose="020B0503020204020204" pitchFamily="34" charset="-122"/>
                <a:cs typeface="宋体" panose="02010600030101010101" pitchFamily="2" charset="-122"/>
              </a:rPr>
              <a:t>（比特币每个区块创建时间大约</a:t>
            </a:r>
            <a:r>
              <a:rPr lang="en-US" altLang="zh-CN" dirty="0" smtClean="0">
                <a:latin typeface="微软雅黑" panose="020B0503020204020204" pitchFamily="34" charset="-122"/>
                <a:ea typeface="微软雅黑" panose="020B0503020204020204" pitchFamily="34" charset="-122"/>
                <a:cs typeface="宋体" panose="02010600030101010101" pitchFamily="2" charset="-122"/>
              </a:rPr>
              <a:t>10</a:t>
            </a:r>
            <a:r>
              <a:rPr lang="zh-CN" altLang="en-US" dirty="0" smtClean="0">
                <a:latin typeface="微软雅黑" panose="020B0503020204020204" pitchFamily="34" charset="-122"/>
                <a:ea typeface="微软雅黑" panose="020B0503020204020204" pitchFamily="34" charset="-122"/>
                <a:cs typeface="宋体" panose="02010600030101010101" pitchFamily="2" charset="-122"/>
              </a:rPr>
              <a:t>分钟）</a:t>
            </a:r>
            <a:endParaRPr lang="en-US" altLang="zh-CN" dirty="0">
              <a:latin typeface="微软雅黑" panose="020B0503020204020204" pitchFamily="34" charset="-122"/>
              <a:ea typeface="微软雅黑"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266179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5245329"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比特币</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隔离见证和闪电网络</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40" y="3069254"/>
            <a:ext cx="6100763"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78" y="4469606"/>
            <a:ext cx="6105525"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76703" y="1253372"/>
            <a:ext cx="6312997" cy="1815882"/>
          </a:xfrm>
          <a:prstGeom prst="rect">
            <a:avLst/>
          </a:prstGeom>
        </p:spPr>
        <p:txBody>
          <a:bodyPr wrap="square">
            <a:spAutoFit/>
          </a:bodyPr>
          <a:lstStyle/>
          <a:p>
            <a:r>
              <a:rPr lang="zh-CN" altLang="en-US" sz="1600" b="1" dirty="0" smtClean="0"/>
              <a:t>隔离见证：</a:t>
            </a:r>
            <a:r>
              <a:rPr lang="zh-CN" altLang="en-US" sz="1600" dirty="0" smtClean="0"/>
              <a:t>一</a:t>
            </a:r>
            <a:r>
              <a:rPr lang="zh-CN" altLang="en-US" sz="1600" dirty="0"/>
              <a:t>条交易记录包括见证信息和交易信息。隔离见证就是把见证信息（签名）和交易信息隔离了，他们被记录在区块链上的不同的位置。而隔离见证之前是记录在一笔交易记录里的。</a:t>
            </a:r>
          </a:p>
          <a:p>
            <a:r>
              <a:rPr lang="zh-CN" altLang="en-US" sz="1600" dirty="0"/>
              <a:t>为什么要这样做呢？主要的好处是：</a:t>
            </a:r>
          </a:p>
          <a:p>
            <a:r>
              <a:rPr lang="en-US" altLang="zh-CN" sz="1600" dirty="0"/>
              <a:t>1</a:t>
            </a:r>
            <a:r>
              <a:rPr lang="zh-CN" altLang="en-US" sz="1600" dirty="0"/>
              <a:t>，可以修复一个由交易延展性（</a:t>
            </a:r>
            <a:r>
              <a:rPr lang="en-US" altLang="zh-CN" sz="1600" dirty="0"/>
              <a:t>transaction malleability</a:t>
            </a:r>
            <a:r>
              <a:rPr lang="zh-CN" altLang="en-US" sz="1600" dirty="0"/>
              <a:t>）引起的问题。</a:t>
            </a:r>
          </a:p>
          <a:p>
            <a:r>
              <a:rPr lang="en-US" altLang="zh-CN" sz="1600" dirty="0"/>
              <a:t>2</a:t>
            </a:r>
            <a:r>
              <a:rPr lang="zh-CN" altLang="en-US" sz="1600" dirty="0"/>
              <a:t>，可以实现闪电网络。</a:t>
            </a:r>
          </a:p>
          <a:p>
            <a:r>
              <a:rPr lang="en-US" altLang="zh-CN" sz="1600" dirty="0"/>
              <a:t>3</a:t>
            </a:r>
            <a:r>
              <a:rPr lang="zh-CN" altLang="en-US" sz="1600" dirty="0"/>
              <a:t>，一定程度上增加一个区块里可容纳的交易数，缓解交易拥堵</a:t>
            </a:r>
            <a:r>
              <a:rPr lang="zh-CN" altLang="en-US" sz="1600" dirty="0" smtClean="0"/>
              <a:t>。</a:t>
            </a:r>
            <a:endParaRPr lang="zh-CN" altLang="en-US" sz="1600" dirty="0"/>
          </a:p>
        </p:txBody>
      </p:sp>
      <p:sp>
        <p:nvSpPr>
          <p:cNvPr id="5" name="矩形 4"/>
          <p:cNvSpPr/>
          <p:nvPr/>
        </p:nvSpPr>
        <p:spPr>
          <a:xfrm>
            <a:off x="7042150" y="1255594"/>
            <a:ext cx="5054600" cy="1323439"/>
          </a:xfrm>
          <a:prstGeom prst="rect">
            <a:avLst/>
          </a:prstGeom>
        </p:spPr>
        <p:txBody>
          <a:bodyPr wrap="square">
            <a:spAutoFit/>
          </a:bodyPr>
          <a:lstStyle/>
          <a:p>
            <a:r>
              <a:rPr lang="zh-CN" altLang="en-US" sz="1600" b="1" dirty="0"/>
              <a:t>闪电</a:t>
            </a:r>
            <a:r>
              <a:rPr lang="zh-CN" altLang="en-US" sz="1600" b="1" dirty="0" smtClean="0"/>
              <a:t>网络：</a:t>
            </a:r>
            <a:r>
              <a:rPr lang="zh-CN" altLang="en-US" sz="1600" dirty="0" smtClean="0"/>
              <a:t>是</a:t>
            </a:r>
            <a:r>
              <a:rPr lang="zh-CN" altLang="en-US" sz="1600" dirty="0"/>
              <a:t>一种基于比特币的多重签名智能</a:t>
            </a:r>
            <a:r>
              <a:rPr lang="zh-CN" altLang="en-US" sz="1600" dirty="0" smtClean="0"/>
              <a:t>合约技术。</a:t>
            </a:r>
            <a:r>
              <a:rPr lang="zh-CN" altLang="en-US" sz="1600" dirty="0"/>
              <a:t>资金被转入托管账户，参与者可以在此账户随时提取他们的份额，这就形成了一个闪电支付通道。当某人执行了一笔闪电交易，一组新的非广播签名的比特币交易被发送给两个参与者之间。</a:t>
            </a:r>
          </a:p>
        </p:txBody>
      </p:sp>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8377" y="3162301"/>
            <a:ext cx="5008373" cy="189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直接连接符 6"/>
          <p:cNvCxnSpPr/>
          <p:nvPr/>
        </p:nvCxnSpPr>
        <p:spPr>
          <a:xfrm>
            <a:off x="6680200" y="1174750"/>
            <a:ext cx="0" cy="5410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45350" y="5576887"/>
            <a:ext cx="4514850" cy="369332"/>
          </a:xfrm>
          <a:prstGeom prst="rect">
            <a:avLst/>
          </a:prstGeom>
          <a:noFill/>
        </p:spPr>
        <p:txBody>
          <a:bodyPr wrap="square" rtlCol="0">
            <a:spAutoFit/>
          </a:bodyPr>
          <a:lstStyle/>
          <a:p>
            <a:r>
              <a:rPr lang="zh-CN" altLang="en-US" dirty="0" smtClean="0"/>
              <a:t>通过一项复杂的技术实现</a:t>
            </a:r>
            <a:r>
              <a:rPr lang="zh-CN" altLang="en-US" b="1" dirty="0" smtClean="0"/>
              <a:t>结果记录</a:t>
            </a:r>
            <a:r>
              <a:rPr lang="zh-CN" altLang="en-US" dirty="0" smtClean="0"/>
              <a:t>！</a:t>
            </a:r>
            <a:endParaRPr lang="zh-CN" altLang="en-US" dirty="0"/>
          </a:p>
        </p:txBody>
      </p:sp>
    </p:spTree>
    <p:extLst>
      <p:ext uri="{BB962C8B-B14F-4D97-AF65-F5344CB8AC3E}">
        <p14:creationId xmlns:p14="http://schemas.microsoft.com/office/powerpoint/2010/main" val="1045033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3057229"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比特币共识机制</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646641" y="2680553"/>
            <a:ext cx="4576741" cy="2751522"/>
          </a:xfrm>
          <a:prstGeom prst="rect">
            <a:avLst/>
          </a:prstGeom>
        </p:spPr>
        <p:txBody>
          <a:bodyPr wrap="square">
            <a:spAutoFit/>
          </a:bodyPr>
          <a:lstStyle/>
          <a:p>
            <a:pPr marL="342900" indent="-342900">
              <a:lnSpc>
                <a:spcPct val="120000"/>
              </a:lnSpc>
              <a:buFont typeface="+mj-lt"/>
              <a:buAutoNum type="arabicPeriod"/>
            </a:pPr>
            <a:r>
              <a:rPr lang="zh-CN" altLang="en-US" sz="1800" dirty="0" smtClean="0">
                <a:solidFill>
                  <a:srgbClr val="000000"/>
                </a:solidFill>
                <a:latin typeface="HelveticaNeueLT Pro 67 MdCnO" panose="020B0606030502030204" pitchFamily="34" charset="0"/>
                <a:sym typeface="News Gothic MT" charset="0"/>
              </a:rPr>
              <a:t>将一段时间内的交易放入一个区块中</a:t>
            </a:r>
            <a:endParaRPr lang="en-US" altLang="zh-CN" sz="1800" dirty="0" smtClean="0">
              <a:solidFill>
                <a:srgbClr val="000000"/>
              </a:solidFill>
              <a:latin typeface="HelveticaNeueLT Pro 67 MdCnO" panose="020B0606030502030204" pitchFamily="34" charset="0"/>
              <a:sym typeface="News Gothic MT" charset="0"/>
            </a:endParaRPr>
          </a:p>
          <a:p>
            <a:pPr marL="342900" indent="-342900">
              <a:lnSpc>
                <a:spcPct val="120000"/>
              </a:lnSpc>
              <a:buFont typeface="+mj-lt"/>
              <a:buAutoNum type="arabicPeriod"/>
            </a:pPr>
            <a:r>
              <a:rPr lang="zh-CN" altLang="en-US" sz="1800" dirty="0" smtClean="0">
                <a:solidFill>
                  <a:srgbClr val="000000"/>
                </a:solidFill>
                <a:latin typeface="HelveticaNeueLT Pro 67 MdCnO" panose="020B0606030502030204" pitchFamily="34" charset="0"/>
                <a:sym typeface="News Gothic MT" charset="0"/>
              </a:rPr>
              <a:t>通过不断改变区块中的随机数，来尝试碰撞出一个符合要求的区块散列值</a:t>
            </a:r>
            <a:endParaRPr lang="en-US" altLang="zh-CN" sz="1800" dirty="0" smtClean="0">
              <a:solidFill>
                <a:srgbClr val="000000"/>
              </a:solidFill>
              <a:latin typeface="HelveticaNeueLT Pro 67 MdCnO" panose="020B0606030502030204" pitchFamily="34" charset="0"/>
              <a:sym typeface="News Gothic MT" charset="0"/>
            </a:endParaRPr>
          </a:p>
          <a:p>
            <a:pPr marL="342900" indent="-342900">
              <a:lnSpc>
                <a:spcPct val="120000"/>
              </a:lnSpc>
              <a:buFont typeface="+mj-lt"/>
              <a:buAutoNum type="arabicPeriod"/>
            </a:pPr>
            <a:r>
              <a:rPr lang="zh-CN" altLang="en-US" sz="1800" dirty="0" smtClean="0">
                <a:solidFill>
                  <a:srgbClr val="000000"/>
                </a:solidFill>
                <a:latin typeface="HelveticaNeueLT Pro 67 MdCnO" panose="020B0606030502030204" pitchFamily="34" charset="0"/>
                <a:sym typeface="News Gothic MT" charset="0"/>
              </a:rPr>
              <a:t>一旦找到符合要求的散列值，即认为完成了一次工作量证明，该区块中的交易将被记录在账本中</a:t>
            </a:r>
            <a:endParaRPr lang="en-US" altLang="zh-CN" sz="1800" dirty="0" smtClean="0">
              <a:solidFill>
                <a:srgbClr val="000000"/>
              </a:solidFill>
              <a:latin typeface="HelveticaNeueLT Pro 67 MdCnO" panose="020B0606030502030204" pitchFamily="34" charset="0"/>
              <a:sym typeface="News Gothic MT" charset="0"/>
            </a:endParaRPr>
          </a:p>
          <a:p>
            <a:pPr marL="342900" indent="-342900">
              <a:lnSpc>
                <a:spcPct val="120000"/>
              </a:lnSpc>
              <a:buFont typeface="+mj-lt"/>
              <a:buAutoNum type="arabicPeriod"/>
            </a:pPr>
            <a:r>
              <a:rPr lang="zh-CN" altLang="en-US" sz="1800" dirty="0">
                <a:solidFill>
                  <a:srgbClr val="000000"/>
                </a:solidFill>
                <a:latin typeface="HelveticaNeueLT Pro 67 MdCnO" panose="020B0606030502030204" pitchFamily="34" charset="0"/>
                <a:sym typeface="News Gothic MT" charset="0"/>
              </a:rPr>
              <a:t>将上一个区块的散列值放入下一个区块中，形成一个链条（区块链</a:t>
            </a:r>
            <a:r>
              <a:rPr lang="zh-CN" altLang="en-US" sz="1800" dirty="0" smtClean="0">
                <a:solidFill>
                  <a:srgbClr val="000000"/>
                </a:solidFill>
                <a:latin typeface="HelveticaNeueLT Pro 67 MdCnO" panose="020B0606030502030204" pitchFamily="34" charset="0"/>
                <a:sym typeface="News Gothic MT" charset="0"/>
              </a:rPr>
              <a:t>）</a:t>
            </a:r>
            <a:endParaRPr lang="en-US" altLang="zh-CN" sz="1800" dirty="0">
              <a:solidFill>
                <a:srgbClr val="000000"/>
              </a:solidFill>
              <a:latin typeface="HelveticaNeueLT Pro 67 MdCnO" panose="020B0606030502030204" pitchFamily="34" charset="0"/>
              <a:sym typeface="News Gothic MT" charset="0"/>
            </a:endParaRPr>
          </a:p>
        </p:txBody>
      </p:sp>
      <p:sp>
        <p:nvSpPr>
          <p:cNvPr id="6" name="矩形 55"/>
          <p:cNvSpPr/>
          <p:nvPr/>
        </p:nvSpPr>
        <p:spPr>
          <a:xfrm>
            <a:off x="979269" y="4487573"/>
            <a:ext cx="4352020" cy="683457"/>
          </a:xfrm>
          <a:prstGeom prst="rect">
            <a:avLst/>
          </a:prstGeom>
        </p:spPr>
        <p:txBody>
          <a:bodyPr wrap="square">
            <a:spAutoFit/>
          </a:bodyPr>
          <a:lstStyle/>
          <a:p>
            <a:pPr>
              <a:lnSpc>
                <a:spcPct val="120000"/>
              </a:lnSpc>
            </a:pPr>
            <a:r>
              <a:rPr lang="zh-CN" altLang="en-US" sz="1067" dirty="0">
                <a:solidFill>
                  <a:schemeClr val="bg1">
                    <a:lumMod val="50000"/>
                  </a:schemeClr>
                </a:solidFill>
                <a:latin typeface="HelveticaNeueLT Pro 67 MdCnO" panose="020B0606030502030204" pitchFamily="34" charset="0"/>
                <a:sym typeface="News Gothic MT" charset="0"/>
              </a:rPr>
              <a:t>比特币是一种分布式账本，由于网络延迟、地域原因、不诚实节点等问题，每个参与者的视角都不一样。需要一种共识机制来确保所有参与者都具有统一的账本和相同的交易序列。</a:t>
            </a:r>
          </a:p>
        </p:txBody>
      </p:sp>
      <p:sp>
        <p:nvSpPr>
          <p:cNvPr id="7" name="文本框 28"/>
          <p:cNvSpPr txBox="1"/>
          <p:nvPr/>
        </p:nvSpPr>
        <p:spPr>
          <a:xfrm>
            <a:off x="989539" y="3066796"/>
            <a:ext cx="1709400" cy="748988"/>
          </a:xfrm>
          <a:prstGeom prst="rect">
            <a:avLst/>
          </a:prstGeom>
          <a:noFill/>
        </p:spPr>
        <p:txBody>
          <a:bodyPr wrap="square" rtlCol="0">
            <a:spAutoFit/>
          </a:bodyPr>
          <a:lstStyle/>
          <a:p>
            <a:r>
              <a:rPr lang="en-US" altLang="zh-CN" sz="4267" dirty="0">
                <a:solidFill>
                  <a:srgbClr val="392C47"/>
                </a:solidFill>
                <a:latin typeface="HelveticaNeueLT Pro 67 MdCn" panose="020B0606030502030204" pitchFamily="34" charset="0"/>
              </a:rPr>
              <a:t>5</a:t>
            </a:r>
            <a:r>
              <a:rPr lang="en-US" altLang="zh-CN" sz="4267" dirty="0" smtClean="0">
                <a:solidFill>
                  <a:srgbClr val="392C47"/>
                </a:solidFill>
                <a:latin typeface="HelveticaNeueLT Pro 67 MdCn" panose="020B0606030502030204" pitchFamily="34" charset="0"/>
              </a:rPr>
              <a:t>,000</a:t>
            </a:r>
            <a:endParaRPr lang="zh-CN" altLang="en-US" sz="4267" dirty="0">
              <a:solidFill>
                <a:srgbClr val="392C47"/>
              </a:solidFill>
              <a:latin typeface="HelveticaNeueLT Pro 67 MdCn" panose="020B0606030502030204" pitchFamily="34" charset="0"/>
            </a:endParaRPr>
          </a:p>
        </p:txBody>
      </p:sp>
      <p:sp>
        <p:nvSpPr>
          <p:cNvPr id="8" name="文本框 29"/>
          <p:cNvSpPr txBox="1"/>
          <p:nvPr/>
        </p:nvSpPr>
        <p:spPr>
          <a:xfrm>
            <a:off x="2285630" y="3297568"/>
            <a:ext cx="1140685" cy="420564"/>
          </a:xfrm>
          <a:prstGeom prst="rect">
            <a:avLst/>
          </a:prstGeom>
          <a:noFill/>
        </p:spPr>
        <p:txBody>
          <a:bodyPr wrap="square" rtlCol="0">
            <a:spAutoFit/>
          </a:bodyPr>
          <a:lstStyle/>
          <a:p>
            <a:r>
              <a:rPr lang="en-US" altLang="zh-CN" sz="2133" dirty="0" smtClean="0">
                <a:solidFill>
                  <a:srgbClr val="392C47"/>
                </a:solidFill>
                <a:latin typeface="HelveticaNeueLT Pro 67 MdCn" panose="020B0606030502030204" pitchFamily="34" charset="0"/>
              </a:rPr>
              <a:t>nodes</a:t>
            </a:r>
            <a:endParaRPr lang="zh-CN" altLang="en-US" sz="2133" dirty="0">
              <a:solidFill>
                <a:srgbClr val="392C47"/>
              </a:solidFill>
              <a:latin typeface="HelveticaNeueLT Pro 67 MdCn" panose="020B0606030502030204" pitchFamily="34" charset="0"/>
            </a:endParaRPr>
          </a:p>
        </p:txBody>
      </p:sp>
      <p:sp>
        <p:nvSpPr>
          <p:cNvPr id="9" name="矩形 8"/>
          <p:cNvSpPr/>
          <p:nvPr/>
        </p:nvSpPr>
        <p:spPr>
          <a:xfrm>
            <a:off x="1062192" y="3883425"/>
            <a:ext cx="4288353" cy="584775"/>
          </a:xfrm>
          <a:prstGeom prst="rect">
            <a:avLst/>
          </a:prstGeom>
          <a:solidFill>
            <a:srgbClr val="392C47"/>
          </a:solidFill>
        </p:spPr>
        <p:txBody>
          <a:bodyPr wrap="none">
            <a:spAutoFit/>
          </a:bodyPr>
          <a:lstStyle/>
          <a:p>
            <a:r>
              <a:rPr lang="zh-CN" altLang="en-US" sz="3200" dirty="0" smtClean="0">
                <a:solidFill>
                  <a:schemeClr val="bg1"/>
                </a:solidFill>
                <a:latin typeface="HelveticaNeueLT Pro 67 MdCn" panose="020B0606030502030204" pitchFamily="34" charset="0"/>
                <a:ea typeface="Hiragino Sans GB W3" panose="020B0300000000000000" pitchFamily="34" charset="-122"/>
              </a:rPr>
              <a:t>分布式账本的共识机制</a:t>
            </a:r>
            <a:endParaRPr lang="zh-CN" altLang="zh-CN" sz="3200" dirty="0">
              <a:solidFill>
                <a:schemeClr val="bg1"/>
              </a:solidFill>
              <a:latin typeface="HelveticaNeueLT Pro 67 MdCn" panose="020B0606030502030204" pitchFamily="34" charset="0"/>
              <a:ea typeface="Hiragino Sans GB W3" panose="020B0300000000000000" pitchFamily="34" charset="-122"/>
            </a:endParaRPr>
          </a:p>
        </p:txBody>
      </p:sp>
      <p:sp>
        <p:nvSpPr>
          <p:cNvPr id="10" name="文本框 6"/>
          <p:cNvSpPr txBox="1"/>
          <p:nvPr/>
        </p:nvSpPr>
        <p:spPr>
          <a:xfrm>
            <a:off x="6646642" y="1851505"/>
            <a:ext cx="4576741" cy="369332"/>
          </a:xfrm>
          <a:prstGeom prst="rect">
            <a:avLst/>
          </a:prstGeom>
          <a:noFill/>
        </p:spPr>
        <p:txBody>
          <a:bodyPr wrap="square" rtlCol="0">
            <a:spAutoFit/>
          </a:bodyPr>
          <a:lstStyle/>
          <a:p>
            <a:r>
              <a:rPr lang="zh-CN" altLang="en-US" dirty="0"/>
              <a:t>工作量证明（</a:t>
            </a:r>
            <a:r>
              <a:rPr lang="en-US" altLang="zh-CN" dirty="0"/>
              <a:t>Proof-of-Work</a:t>
            </a:r>
            <a:r>
              <a:rPr lang="zh-CN" altLang="en-US" dirty="0" smtClean="0"/>
              <a:t>）</a:t>
            </a:r>
            <a:endParaRPr lang="zh-CN" altLang="en-US" dirty="0"/>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940" y="1656128"/>
            <a:ext cx="6000750" cy="1438275"/>
          </a:xfrm>
          <a:prstGeom prst="rect">
            <a:avLst/>
          </a:prstGeom>
        </p:spPr>
      </p:pic>
      <p:sp>
        <p:nvSpPr>
          <p:cNvPr id="2" name="TextBox 1"/>
          <p:cNvSpPr txBox="1"/>
          <p:nvPr/>
        </p:nvSpPr>
        <p:spPr>
          <a:xfrm>
            <a:off x="4131187" y="5992935"/>
            <a:ext cx="3284525" cy="369332"/>
          </a:xfrm>
          <a:prstGeom prst="rect">
            <a:avLst/>
          </a:prstGeom>
          <a:noFill/>
        </p:spPr>
        <p:txBody>
          <a:bodyPr wrap="square" rtlCol="0">
            <a:spAutoFit/>
          </a:bodyPr>
          <a:lstStyle/>
          <a:p>
            <a:r>
              <a:rPr lang="zh-CN" altLang="en-US" b="1" dirty="0" smtClean="0"/>
              <a:t>干的越多，得到越多</a:t>
            </a:r>
            <a:endParaRPr lang="zh-CN" altLang="en-US" b="1" dirty="0"/>
          </a:p>
        </p:txBody>
      </p:sp>
    </p:spTree>
    <p:extLst>
      <p:ext uri="{BB962C8B-B14F-4D97-AF65-F5344CB8AC3E}">
        <p14:creationId xmlns:p14="http://schemas.microsoft.com/office/powerpoint/2010/main" val="3024060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strVal val="#ppt_w+.3"/>
                                          </p:val>
                                        </p:tav>
                                        <p:tav tm="100000">
                                          <p:val>
                                            <p:strVal val="#ppt_w"/>
                                          </p:val>
                                        </p:tav>
                                      </p:tavLst>
                                    </p:anim>
                                    <p:anim calcmode="lin" valueType="num">
                                      <p:cBhvr>
                                        <p:cTn id="13" dur="1000" fill="hold"/>
                                        <p:tgtEl>
                                          <p:spTgt spid="8"/>
                                        </p:tgtEl>
                                        <p:attrNameLst>
                                          <p:attrName>ppt_h</p:attrName>
                                        </p:attrNameLst>
                                      </p:cBhvr>
                                      <p:tavLst>
                                        <p:tav tm="0">
                                          <p:val>
                                            <p:strVal val="#ppt_h"/>
                                          </p:val>
                                        </p:tav>
                                        <p:tav tm="100000">
                                          <p:val>
                                            <p:strVal val="#ppt_h"/>
                                          </p:val>
                                        </p:tav>
                                      </p:tavLst>
                                    </p:anim>
                                    <p:animEffect transition="in" filter="fade">
                                      <p:cBhvr>
                                        <p:cTn id="14" dur="1000"/>
                                        <p:tgtEl>
                                          <p:spTgt spid="8"/>
                                        </p:tgtEl>
                                      </p:cBhvr>
                                    </p:animEffect>
                                  </p:childTnLst>
                                </p:cTn>
                              </p:par>
                            </p:childTnLst>
                          </p:cTn>
                        </p:par>
                        <p:par>
                          <p:cTn id="15" fill="hold">
                            <p:stCondLst>
                              <p:cond delay="1000"/>
                            </p:stCondLst>
                            <p:childTnLst>
                              <p:par>
                                <p:cTn id="16" presetID="50" presetClass="entr" presetSubtype="0" decel="10000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strVal val="#ppt_w+.3"/>
                                          </p:val>
                                        </p:tav>
                                        <p:tav tm="100000">
                                          <p:val>
                                            <p:strVal val="#ppt_w"/>
                                          </p:val>
                                        </p:tav>
                                      </p:tavLst>
                                    </p:anim>
                                    <p:anim calcmode="lin" valueType="num">
                                      <p:cBhvr>
                                        <p:cTn id="19" dur="1000" fill="hold"/>
                                        <p:tgtEl>
                                          <p:spTgt spid="9"/>
                                        </p:tgtEl>
                                        <p:attrNameLst>
                                          <p:attrName>ppt_h</p:attrName>
                                        </p:attrNameLst>
                                      </p:cBhvr>
                                      <p:tavLst>
                                        <p:tav tm="0">
                                          <p:val>
                                            <p:strVal val="#ppt_h"/>
                                          </p:val>
                                        </p:tav>
                                        <p:tav tm="100000">
                                          <p:val>
                                            <p:strVal val="#ppt_h"/>
                                          </p:val>
                                        </p:tav>
                                      </p:tavLst>
                                    </p:anim>
                                    <p:animEffect transition="in" filter="fade">
                                      <p:cBhvr>
                                        <p:cTn id="20" dur="1000"/>
                                        <p:tgtEl>
                                          <p:spTgt spid="9"/>
                                        </p:tgtEl>
                                      </p:cBhvr>
                                    </p:animEffect>
                                  </p:childTnLst>
                                </p:cTn>
                              </p:par>
                            </p:childTnLst>
                          </p:cTn>
                        </p:par>
                        <p:par>
                          <p:cTn id="21" fill="hold">
                            <p:stCondLst>
                              <p:cond delay="2000"/>
                            </p:stCondLst>
                            <p:childTnLst>
                              <p:par>
                                <p:cTn id="22" presetID="50" presetClass="entr" presetSubtype="0" decel="10000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strVal val="#ppt_w+.3"/>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Effect transition="in" filter="fade">
                                      <p:cBhvr>
                                        <p:cTn id="26" dur="1000"/>
                                        <p:tgtEl>
                                          <p:spTgt spid="6"/>
                                        </p:tgtEl>
                                      </p:cBhvr>
                                    </p:animEffect>
                                  </p:childTnLst>
                                </p:cTn>
                              </p:par>
                            </p:childTnLst>
                          </p:cTn>
                        </p:par>
                        <p:par>
                          <p:cTn id="27" fill="hold">
                            <p:stCondLst>
                              <p:cond delay="3000"/>
                            </p:stCondLst>
                            <p:childTnLst>
                              <p:par>
                                <p:cTn id="28" presetID="50" presetClass="entr" presetSubtype="0" decel="10000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1000" fill="hold"/>
                                        <p:tgtEl>
                                          <p:spTgt spid="5"/>
                                        </p:tgtEl>
                                        <p:attrNameLst>
                                          <p:attrName>ppt_w</p:attrName>
                                        </p:attrNameLst>
                                      </p:cBhvr>
                                      <p:tavLst>
                                        <p:tav tm="0">
                                          <p:val>
                                            <p:strVal val="#ppt_w+.3"/>
                                          </p:val>
                                        </p:tav>
                                        <p:tav tm="100000">
                                          <p:val>
                                            <p:strVal val="#ppt_w"/>
                                          </p:val>
                                        </p:tav>
                                      </p:tavLst>
                                    </p:anim>
                                    <p:anim calcmode="lin" valueType="num">
                                      <p:cBhvr>
                                        <p:cTn id="31" dur="1000" fill="hold"/>
                                        <p:tgtEl>
                                          <p:spTgt spid="5"/>
                                        </p:tgtEl>
                                        <p:attrNameLst>
                                          <p:attrName>ppt_h</p:attrName>
                                        </p:attrNameLst>
                                      </p:cBhvr>
                                      <p:tavLst>
                                        <p:tav tm="0">
                                          <p:val>
                                            <p:strVal val="#ppt_h"/>
                                          </p:val>
                                        </p:tav>
                                        <p:tav tm="100000">
                                          <p:val>
                                            <p:strVal val="#ppt_h"/>
                                          </p:val>
                                        </p:tav>
                                      </p:tavLst>
                                    </p:anim>
                                    <p:animEffect transition="in" filter="fade">
                                      <p:cBhvr>
                                        <p:cTn id="32" dur="1000"/>
                                        <p:tgtEl>
                                          <p:spTgt spid="5"/>
                                        </p:tgtEl>
                                      </p:cBhvr>
                                    </p:animEffect>
                                  </p:childTnLst>
                                </p:cTn>
                              </p:par>
                              <p:par>
                                <p:cTn id="33" presetID="50" presetClass="entr" presetSubtype="0" decel="10000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3"/>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50" presetClass="entr" presetSubtype="0" decel="10000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strVal val="#ppt_w+.3"/>
                                          </p:val>
                                        </p:tav>
                                        <p:tav tm="100000">
                                          <p:val>
                                            <p:strVal val="#ppt_w"/>
                                          </p:val>
                                        </p:tav>
                                      </p:tavLst>
                                    </p:anim>
                                    <p:anim calcmode="lin" valueType="num">
                                      <p:cBhvr>
                                        <p:cTn id="43" dur="1000" fill="hold"/>
                                        <p:tgtEl>
                                          <p:spTgt spid="11"/>
                                        </p:tgtEl>
                                        <p:attrNameLst>
                                          <p:attrName>ppt_h</p:attrName>
                                        </p:attrNameLst>
                                      </p:cBhvr>
                                      <p:tavLst>
                                        <p:tav tm="0">
                                          <p:val>
                                            <p:strVal val="#ppt_h"/>
                                          </p:val>
                                        </p:tav>
                                        <p:tav tm="100000">
                                          <p:val>
                                            <p:strVal val="#ppt_h"/>
                                          </p:val>
                                        </p:tav>
                                      </p:tavLst>
                                    </p:anim>
                                    <p:animEffect transition="in" filter="fade">
                                      <p:cBhvr>
                                        <p:cTn id="4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3877967"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比特币共识机制特点</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794" y="3433408"/>
            <a:ext cx="5664629" cy="150627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2" name="矩形 31"/>
          <p:cNvSpPr/>
          <p:nvPr/>
        </p:nvSpPr>
        <p:spPr>
          <a:xfrm>
            <a:off x="6528842" y="4385908"/>
            <a:ext cx="5664629" cy="1506277"/>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3" name="矩形 32"/>
          <p:cNvSpPr/>
          <p:nvPr/>
        </p:nvSpPr>
        <p:spPr>
          <a:xfrm>
            <a:off x="6528842" y="2524204"/>
            <a:ext cx="5664629" cy="1506277"/>
          </a:xfrm>
          <a:prstGeom prst="rect">
            <a:avLst/>
          </a:prstGeom>
          <a:solidFill>
            <a:srgbClr val="392C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4" name="矩形 33"/>
          <p:cNvSpPr/>
          <p:nvPr/>
        </p:nvSpPr>
        <p:spPr>
          <a:xfrm>
            <a:off x="117" y="1571706"/>
            <a:ext cx="5664629" cy="150627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35" name="组合 34"/>
          <p:cNvGrpSpPr/>
          <p:nvPr/>
        </p:nvGrpSpPr>
        <p:grpSpPr>
          <a:xfrm>
            <a:off x="4272591" y="1461406"/>
            <a:ext cx="2003179" cy="1726877"/>
            <a:chOff x="3203848" y="1096054"/>
            <a:chExt cx="1502384" cy="1295158"/>
          </a:xfrm>
        </p:grpSpPr>
        <p:sp>
          <p:nvSpPr>
            <p:cNvPr id="36" name="六边形 35"/>
            <p:cNvSpPr/>
            <p:nvPr/>
          </p:nvSpPr>
          <p:spPr>
            <a:xfrm>
              <a:off x="3203848" y="1096054"/>
              <a:ext cx="1502384" cy="1295158"/>
            </a:xfrm>
            <a:prstGeom prst="hexagon">
              <a:avLst>
                <a:gd name="adj" fmla="val 28663"/>
                <a:gd name="vf" fmla="val 115470"/>
              </a:avLst>
            </a:prstGeom>
            <a:solidFill>
              <a:srgbClr val="FB9460"/>
            </a:solidFill>
            <a:ln w="28575">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7" name="矩形 36"/>
            <p:cNvSpPr/>
            <p:nvPr/>
          </p:nvSpPr>
          <p:spPr>
            <a:xfrm>
              <a:off x="3516508" y="1969581"/>
              <a:ext cx="868076" cy="284742"/>
            </a:xfrm>
            <a:prstGeom prst="rect">
              <a:avLst/>
            </a:prstGeom>
          </p:spPr>
          <p:txBody>
            <a:bodyPr wrap="square">
              <a:spAutoFit/>
            </a:bodyPr>
            <a:lstStyle/>
            <a:p>
              <a:pPr algn="ctr"/>
              <a:r>
                <a:rPr lang="zh-CN" altLang="en-US" sz="1867" b="1" dirty="0" smtClean="0">
                  <a:solidFill>
                    <a:schemeClr val="bg1"/>
                  </a:solidFill>
                </a:rPr>
                <a:t>算力巨大</a:t>
              </a:r>
              <a:endParaRPr lang="zh-CN" altLang="en-US" sz="1867" b="1" dirty="0">
                <a:solidFill>
                  <a:schemeClr val="bg1"/>
                </a:solidFill>
              </a:endParaRPr>
            </a:p>
          </p:txBody>
        </p:sp>
      </p:grpSp>
      <p:sp>
        <p:nvSpPr>
          <p:cNvPr id="38" name="六边形 37"/>
          <p:cNvSpPr/>
          <p:nvPr/>
        </p:nvSpPr>
        <p:spPr>
          <a:xfrm>
            <a:off x="4272591" y="3323107"/>
            <a:ext cx="2003179" cy="1726877"/>
          </a:xfrm>
          <a:prstGeom prst="hexagon">
            <a:avLst>
              <a:gd name="adj" fmla="val 28663"/>
              <a:gd name="vf" fmla="val 115470"/>
            </a:avLst>
          </a:prstGeom>
          <a:solidFill>
            <a:srgbClr val="F03F30"/>
          </a:solidFill>
          <a:ln w="28575">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9" name="矩形 38"/>
          <p:cNvSpPr/>
          <p:nvPr/>
        </p:nvSpPr>
        <p:spPr>
          <a:xfrm>
            <a:off x="4716364" y="4547649"/>
            <a:ext cx="1157435" cy="379656"/>
          </a:xfrm>
          <a:prstGeom prst="rect">
            <a:avLst/>
          </a:prstGeom>
        </p:spPr>
        <p:txBody>
          <a:bodyPr wrap="square">
            <a:spAutoFit/>
          </a:bodyPr>
          <a:lstStyle/>
          <a:p>
            <a:pPr algn="ctr"/>
            <a:r>
              <a:rPr lang="zh-CN" altLang="en-US" sz="1867" b="1" dirty="0" smtClean="0">
                <a:solidFill>
                  <a:schemeClr val="bg1"/>
                </a:solidFill>
              </a:rPr>
              <a:t>自动调节</a:t>
            </a:r>
            <a:endParaRPr lang="zh-CN" altLang="en-US" sz="1867" b="1" dirty="0">
              <a:solidFill>
                <a:schemeClr val="bg1"/>
              </a:solidFill>
            </a:endParaRPr>
          </a:p>
        </p:txBody>
      </p:sp>
      <p:sp>
        <p:nvSpPr>
          <p:cNvPr id="40" name="六边形 39"/>
          <p:cNvSpPr/>
          <p:nvPr/>
        </p:nvSpPr>
        <p:spPr>
          <a:xfrm>
            <a:off x="5917818" y="2413905"/>
            <a:ext cx="2003179" cy="1726877"/>
          </a:xfrm>
          <a:prstGeom prst="hexagon">
            <a:avLst>
              <a:gd name="adj" fmla="val 28663"/>
              <a:gd name="vf" fmla="val 115470"/>
            </a:avLst>
          </a:prstGeom>
          <a:solidFill>
            <a:srgbClr val="392C47"/>
          </a:solidFill>
          <a:ln w="28575">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1" name="矩形 40"/>
          <p:cNvSpPr/>
          <p:nvPr/>
        </p:nvSpPr>
        <p:spPr>
          <a:xfrm>
            <a:off x="6352138" y="3574474"/>
            <a:ext cx="1157435" cy="379656"/>
          </a:xfrm>
          <a:prstGeom prst="rect">
            <a:avLst/>
          </a:prstGeom>
        </p:spPr>
        <p:txBody>
          <a:bodyPr wrap="square">
            <a:spAutoFit/>
          </a:bodyPr>
          <a:lstStyle/>
          <a:p>
            <a:pPr algn="ctr"/>
            <a:r>
              <a:rPr lang="zh-CN" altLang="en-US" sz="1867" b="1" dirty="0" smtClean="0">
                <a:solidFill>
                  <a:schemeClr val="bg1"/>
                </a:solidFill>
              </a:rPr>
              <a:t>不可更改</a:t>
            </a:r>
            <a:endParaRPr lang="zh-CN" altLang="en-US" sz="1867" b="1" dirty="0">
              <a:solidFill>
                <a:schemeClr val="bg1"/>
              </a:solidFill>
            </a:endParaRPr>
          </a:p>
        </p:txBody>
      </p:sp>
      <p:sp>
        <p:nvSpPr>
          <p:cNvPr id="42" name="六边形 41"/>
          <p:cNvSpPr/>
          <p:nvPr/>
        </p:nvSpPr>
        <p:spPr>
          <a:xfrm>
            <a:off x="5917818" y="4275607"/>
            <a:ext cx="2003179" cy="1726877"/>
          </a:xfrm>
          <a:prstGeom prst="hexagon">
            <a:avLst>
              <a:gd name="adj" fmla="val 28663"/>
              <a:gd name="vf" fmla="val 115470"/>
            </a:avLst>
          </a:prstGeom>
          <a:solidFill>
            <a:srgbClr val="666666"/>
          </a:solidFill>
          <a:ln w="28575">
            <a:solidFill>
              <a:srgbClr val="392C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3" name="矩形 42"/>
          <p:cNvSpPr/>
          <p:nvPr/>
        </p:nvSpPr>
        <p:spPr>
          <a:xfrm>
            <a:off x="6340690" y="5488150"/>
            <a:ext cx="1157435" cy="379656"/>
          </a:xfrm>
          <a:prstGeom prst="rect">
            <a:avLst/>
          </a:prstGeom>
        </p:spPr>
        <p:txBody>
          <a:bodyPr wrap="square">
            <a:spAutoFit/>
          </a:bodyPr>
          <a:lstStyle/>
          <a:p>
            <a:pPr algn="ctr"/>
            <a:r>
              <a:rPr lang="zh-CN" altLang="en-US" sz="1867" b="1" dirty="0" smtClean="0">
                <a:solidFill>
                  <a:schemeClr val="bg1"/>
                </a:solidFill>
              </a:rPr>
              <a:t>激励机制</a:t>
            </a:r>
            <a:endParaRPr lang="zh-CN" altLang="en-US" sz="1867" b="1" dirty="0">
              <a:solidFill>
                <a:schemeClr val="bg1"/>
              </a:solidFill>
            </a:endParaRPr>
          </a:p>
        </p:txBody>
      </p:sp>
      <p:sp>
        <p:nvSpPr>
          <p:cNvPr id="44" name="矩形 43"/>
          <p:cNvSpPr/>
          <p:nvPr/>
        </p:nvSpPr>
        <p:spPr>
          <a:xfrm>
            <a:off x="285957" y="1631409"/>
            <a:ext cx="3890624" cy="1384995"/>
          </a:xfrm>
          <a:prstGeom prst="rect">
            <a:avLst/>
          </a:prstGeom>
        </p:spPr>
        <p:txBody>
          <a:bodyPr wrap="square">
            <a:spAutoFit/>
          </a:bodyPr>
          <a:lstStyle/>
          <a:p>
            <a:pPr>
              <a:lnSpc>
                <a:spcPct val="150000"/>
              </a:lnSpc>
              <a:spcBef>
                <a:spcPts val="800"/>
              </a:spcBef>
            </a:pPr>
            <a:r>
              <a:rPr lang="zh-CN" altLang="en-US" sz="1400" dirty="0" smtClean="0">
                <a:solidFill>
                  <a:schemeClr val="bg1"/>
                </a:solidFill>
              </a:rPr>
              <a:t>寻找一个符合难度要求的区块散列值非常困难，需要不断地进行散列碰撞。而检验一个区块的散列值是否符合难度要求，则非常容易，只需要进行一次散列运算即可。</a:t>
            </a:r>
            <a:endParaRPr lang="zh-CN" altLang="en-US" sz="1400" dirty="0">
              <a:solidFill>
                <a:schemeClr val="bg1"/>
              </a:solidFill>
            </a:endParaRPr>
          </a:p>
        </p:txBody>
      </p:sp>
      <p:sp>
        <p:nvSpPr>
          <p:cNvPr id="45" name="矩形 44"/>
          <p:cNvSpPr/>
          <p:nvPr/>
        </p:nvSpPr>
        <p:spPr>
          <a:xfrm>
            <a:off x="285957" y="3481144"/>
            <a:ext cx="3890624" cy="1384995"/>
          </a:xfrm>
          <a:prstGeom prst="rect">
            <a:avLst/>
          </a:prstGeom>
        </p:spPr>
        <p:txBody>
          <a:bodyPr wrap="square">
            <a:spAutoFit/>
          </a:bodyPr>
          <a:lstStyle/>
          <a:p>
            <a:pPr>
              <a:lnSpc>
                <a:spcPct val="150000"/>
              </a:lnSpc>
              <a:spcBef>
                <a:spcPts val="800"/>
              </a:spcBef>
            </a:pPr>
            <a:r>
              <a:rPr lang="zh-CN" altLang="en-US" sz="1400" dirty="0">
                <a:solidFill>
                  <a:schemeClr val="bg1"/>
                </a:solidFill>
              </a:rPr>
              <a:t>硬件的运算速度在高速增长，且节点参与网络的程度会有所起伏</a:t>
            </a:r>
            <a:r>
              <a:rPr lang="zh-CN" altLang="en-US" sz="1400" dirty="0" smtClean="0">
                <a:solidFill>
                  <a:schemeClr val="bg1"/>
                </a:solidFill>
              </a:rPr>
              <a:t>。如果</a:t>
            </a:r>
            <a:r>
              <a:rPr lang="zh-CN" altLang="en-US" sz="1400" dirty="0">
                <a:solidFill>
                  <a:schemeClr val="bg1"/>
                </a:solidFill>
              </a:rPr>
              <a:t>区块生成的速度过快，</a:t>
            </a:r>
            <a:r>
              <a:rPr lang="zh-CN" altLang="en-US" sz="1400" dirty="0" smtClean="0">
                <a:solidFill>
                  <a:schemeClr val="bg1"/>
                </a:solidFill>
              </a:rPr>
              <a:t>那么系统将自动提高区块的难度，从而</a:t>
            </a:r>
            <a:r>
              <a:rPr lang="zh-CN" altLang="en-US" sz="1400" dirty="0">
                <a:solidFill>
                  <a:schemeClr val="bg1"/>
                </a:solidFill>
              </a:rPr>
              <a:t>保证了每小时生成区块</a:t>
            </a:r>
            <a:r>
              <a:rPr lang="zh-CN" altLang="en-US" sz="1400" dirty="0" smtClean="0">
                <a:solidFill>
                  <a:schemeClr val="bg1"/>
                </a:solidFill>
              </a:rPr>
              <a:t>的数量为</a:t>
            </a:r>
            <a:r>
              <a:rPr lang="zh-CN" altLang="en-US" sz="1400" dirty="0">
                <a:solidFill>
                  <a:schemeClr val="bg1"/>
                </a:solidFill>
              </a:rPr>
              <a:t>某一预设的</a:t>
            </a:r>
            <a:r>
              <a:rPr lang="zh-CN" altLang="en-US" sz="1400" dirty="0" smtClean="0">
                <a:solidFill>
                  <a:schemeClr val="bg1"/>
                </a:solidFill>
              </a:rPr>
              <a:t>平均数。</a:t>
            </a:r>
            <a:endParaRPr lang="zh-CN" altLang="en-US" sz="1400" dirty="0">
              <a:solidFill>
                <a:schemeClr val="bg1"/>
              </a:solidFill>
            </a:endParaRPr>
          </a:p>
        </p:txBody>
      </p:sp>
      <p:sp>
        <p:nvSpPr>
          <p:cNvPr id="46" name="矩形 45"/>
          <p:cNvSpPr/>
          <p:nvPr/>
        </p:nvSpPr>
        <p:spPr>
          <a:xfrm>
            <a:off x="8062821" y="2587819"/>
            <a:ext cx="3890624" cy="1384995"/>
          </a:xfrm>
          <a:prstGeom prst="rect">
            <a:avLst/>
          </a:prstGeom>
        </p:spPr>
        <p:txBody>
          <a:bodyPr wrap="square">
            <a:spAutoFit/>
          </a:bodyPr>
          <a:lstStyle/>
          <a:p>
            <a:pPr algn="r">
              <a:lnSpc>
                <a:spcPct val="150000"/>
              </a:lnSpc>
              <a:spcBef>
                <a:spcPts val="800"/>
              </a:spcBef>
            </a:pPr>
            <a:r>
              <a:rPr lang="zh-CN" altLang="en-US" sz="1400" dirty="0">
                <a:solidFill>
                  <a:schemeClr val="bg1"/>
                </a:solidFill>
              </a:rPr>
              <a:t>除非重新完成相当的工作量</a:t>
            </a:r>
            <a:r>
              <a:rPr lang="zh-CN" altLang="en-US" sz="1400" dirty="0" smtClean="0">
                <a:solidFill>
                  <a:schemeClr val="bg1"/>
                </a:solidFill>
              </a:rPr>
              <a:t>，否则该</a:t>
            </a:r>
            <a:r>
              <a:rPr lang="zh-CN" altLang="en-US" sz="1400" dirty="0">
                <a:solidFill>
                  <a:schemeClr val="bg1"/>
                </a:solidFill>
              </a:rPr>
              <a:t>区块的信息就不可</a:t>
            </a:r>
            <a:r>
              <a:rPr lang="zh-CN" altLang="en-US" sz="1400" dirty="0" smtClean="0">
                <a:solidFill>
                  <a:schemeClr val="bg1"/>
                </a:solidFill>
              </a:rPr>
              <a:t>更改</a:t>
            </a:r>
            <a:r>
              <a:rPr lang="zh-CN" altLang="en-US" sz="1400" dirty="0">
                <a:solidFill>
                  <a:schemeClr val="bg1"/>
                </a:solidFill>
              </a:rPr>
              <a:t>。由于之后的区块是链接在该区块之后的，所以</a:t>
            </a:r>
            <a:r>
              <a:rPr lang="zh-CN" altLang="en-US" sz="1400" dirty="0" smtClean="0">
                <a:solidFill>
                  <a:schemeClr val="bg1"/>
                </a:solidFill>
              </a:rPr>
              <a:t>想要</a:t>
            </a:r>
            <a:r>
              <a:rPr lang="zh-CN" altLang="en-US" sz="1400" dirty="0">
                <a:solidFill>
                  <a:schemeClr val="bg1"/>
                </a:solidFill>
              </a:rPr>
              <a:t>更改该区块中的信息，就还需要重新完成之后所有区块的全部工作量</a:t>
            </a:r>
            <a:r>
              <a:rPr lang="zh-CN" altLang="en-US" sz="1400" dirty="0" smtClean="0">
                <a:solidFill>
                  <a:schemeClr val="bg1"/>
                </a:solidFill>
              </a:rPr>
              <a:t>。</a:t>
            </a:r>
            <a:endParaRPr lang="zh-CN" altLang="en-US" sz="1400" dirty="0">
              <a:solidFill>
                <a:schemeClr val="bg1"/>
              </a:solidFill>
            </a:endParaRPr>
          </a:p>
        </p:txBody>
      </p:sp>
      <p:sp>
        <p:nvSpPr>
          <p:cNvPr id="47" name="矩形 46"/>
          <p:cNvSpPr/>
          <p:nvPr/>
        </p:nvSpPr>
        <p:spPr>
          <a:xfrm>
            <a:off x="8062821" y="4451123"/>
            <a:ext cx="3890624" cy="1384995"/>
          </a:xfrm>
          <a:prstGeom prst="rect">
            <a:avLst/>
          </a:prstGeom>
        </p:spPr>
        <p:txBody>
          <a:bodyPr wrap="square">
            <a:spAutoFit/>
          </a:bodyPr>
          <a:lstStyle/>
          <a:p>
            <a:pPr algn="r">
              <a:lnSpc>
                <a:spcPct val="150000"/>
              </a:lnSpc>
              <a:spcBef>
                <a:spcPts val="800"/>
              </a:spcBef>
            </a:pPr>
            <a:r>
              <a:rPr lang="zh-CN" altLang="en-US" sz="1400" dirty="0" smtClean="0">
                <a:solidFill>
                  <a:schemeClr val="bg1"/>
                </a:solidFill>
              </a:rPr>
              <a:t>完成工作量证明需要消耗大量的电力，因此对每个</a:t>
            </a:r>
            <a:r>
              <a:rPr lang="zh-CN" altLang="en-US" sz="1400" dirty="0">
                <a:solidFill>
                  <a:schemeClr val="bg1"/>
                </a:solidFill>
              </a:rPr>
              <a:t>区块的第一笔交易进行特殊化处理，该交易产生一枚由该区块</a:t>
            </a:r>
            <a:r>
              <a:rPr lang="zh-CN" altLang="en-US" sz="1400" dirty="0" smtClean="0">
                <a:solidFill>
                  <a:schemeClr val="bg1"/>
                </a:solidFill>
              </a:rPr>
              <a:t>创造者拥有</a:t>
            </a:r>
            <a:r>
              <a:rPr lang="zh-CN" altLang="en-US" sz="1400" dirty="0">
                <a:solidFill>
                  <a:schemeClr val="bg1"/>
                </a:solidFill>
              </a:rPr>
              <a:t>的新的</a:t>
            </a:r>
            <a:r>
              <a:rPr lang="zh-CN" altLang="en-US" sz="1400" dirty="0" smtClean="0">
                <a:solidFill>
                  <a:schemeClr val="bg1"/>
                </a:solidFill>
              </a:rPr>
              <a:t>电子货币作为奖励。</a:t>
            </a:r>
            <a:r>
              <a:rPr lang="zh-CN" altLang="en-US" sz="1400" dirty="0">
                <a:solidFill>
                  <a:schemeClr val="bg1"/>
                </a:solidFill>
              </a:rPr>
              <a:t>另外一个</a:t>
            </a:r>
            <a:r>
              <a:rPr lang="zh-CN" altLang="en-US" sz="1400" dirty="0" smtClean="0">
                <a:solidFill>
                  <a:schemeClr val="bg1"/>
                </a:solidFill>
              </a:rPr>
              <a:t>激励来源</a:t>
            </a:r>
            <a:r>
              <a:rPr lang="zh-CN" altLang="en-US" sz="1400" dirty="0">
                <a:solidFill>
                  <a:schemeClr val="bg1"/>
                </a:solidFill>
              </a:rPr>
              <a:t>则是交易</a:t>
            </a:r>
            <a:r>
              <a:rPr lang="zh-CN" altLang="en-US" sz="1400" dirty="0" smtClean="0">
                <a:solidFill>
                  <a:schemeClr val="bg1"/>
                </a:solidFill>
              </a:rPr>
              <a:t>费</a:t>
            </a:r>
            <a:r>
              <a:rPr lang="zh-CN" altLang="en-US" sz="1400" dirty="0">
                <a:solidFill>
                  <a:schemeClr val="bg1"/>
                </a:solidFill>
              </a:rPr>
              <a:t>。</a:t>
            </a:r>
          </a:p>
        </p:txBody>
      </p:sp>
      <p:pic>
        <p:nvPicPr>
          <p:cNvPr id="48" name="图片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098" y="1603728"/>
            <a:ext cx="941791" cy="941791"/>
          </a:xfrm>
          <a:prstGeom prst="rect">
            <a:avLst/>
          </a:prstGeom>
        </p:spPr>
      </p:pic>
      <p:pic>
        <p:nvPicPr>
          <p:cNvPr id="49" name="图片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724" y="2631257"/>
            <a:ext cx="907366" cy="907366"/>
          </a:xfrm>
          <a:prstGeom prst="rect">
            <a:avLst/>
          </a:prstGeom>
        </p:spPr>
      </p:pic>
      <p:pic>
        <p:nvPicPr>
          <p:cNvPr id="50" name="图片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7808" y="3460896"/>
            <a:ext cx="1032743" cy="1032743"/>
          </a:xfrm>
          <a:prstGeom prst="rect">
            <a:avLst/>
          </a:prstGeom>
        </p:spPr>
      </p:pic>
      <p:pic>
        <p:nvPicPr>
          <p:cNvPr id="51" name="图片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7735" y="4529981"/>
            <a:ext cx="823344" cy="823344"/>
          </a:xfrm>
          <a:prstGeom prst="rect">
            <a:avLst/>
          </a:prstGeom>
        </p:spPr>
      </p:pic>
    </p:spTree>
    <p:extLst>
      <p:ext uri="{BB962C8B-B14F-4D97-AF65-F5344CB8AC3E}">
        <p14:creationId xmlns:p14="http://schemas.microsoft.com/office/powerpoint/2010/main" val="2288347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0-#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0-#ppt_w/2"/>
                                          </p:val>
                                        </p:tav>
                                        <p:tav tm="100000">
                                          <p:val>
                                            <p:strVal val="#ppt_x"/>
                                          </p:val>
                                        </p:tav>
                                      </p:tavLst>
                                    </p:anim>
                                    <p:anim calcmode="lin" valueType="num">
                                      <p:cBhvr additive="base">
                                        <p:cTn id="20"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1+#ppt_w/2"/>
                                          </p:val>
                                        </p:tav>
                                        <p:tav tm="100000">
                                          <p:val>
                                            <p:strVal val="#ppt_x"/>
                                          </p:val>
                                        </p:tav>
                                      </p:tavLst>
                                    </p:anim>
                                    <p:anim calcmode="lin" valueType="num">
                                      <p:cBhvr additive="base">
                                        <p:cTn id="26" dur="500" fill="hold"/>
                                        <p:tgtEl>
                                          <p:spTgt spid="33"/>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500" fill="hold"/>
                                        <p:tgtEl>
                                          <p:spTgt spid="40"/>
                                        </p:tgtEl>
                                        <p:attrNameLst>
                                          <p:attrName>ppt_x</p:attrName>
                                        </p:attrNameLst>
                                      </p:cBhvr>
                                      <p:tavLst>
                                        <p:tav tm="0">
                                          <p:val>
                                            <p:strVal val="1+#ppt_w/2"/>
                                          </p:val>
                                        </p:tav>
                                        <p:tav tm="100000">
                                          <p:val>
                                            <p:strVal val="#ppt_x"/>
                                          </p:val>
                                        </p:tav>
                                      </p:tavLst>
                                    </p:anim>
                                    <p:anim calcmode="lin" valueType="num">
                                      <p:cBhvr additive="base">
                                        <p:cTn id="30" dur="500" fill="hold"/>
                                        <p:tgtEl>
                                          <p:spTgt spid="40"/>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1+#ppt_w/2"/>
                                          </p:val>
                                        </p:tav>
                                        <p:tav tm="100000">
                                          <p:val>
                                            <p:strVal val="#ppt_x"/>
                                          </p:val>
                                        </p:tav>
                                      </p:tavLst>
                                    </p:anim>
                                    <p:anim calcmode="lin" valueType="num">
                                      <p:cBhvr additive="base">
                                        <p:cTn id="34" dur="500" fill="hold"/>
                                        <p:tgtEl>
                                          <p:spTgt spid="41"/>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fill="hold"/>
                                        <p:tgtEl>
                                          <p:spTgt spid="46"/>
                                        </p:tgtEl>
                                        <p:attrNameLst>
                                          <p:attrName>ppt_x</p:attrName>
                                        </p:attrNameLst>
                                      </p:cBhvr>
                                      <p:tavLst>
                                        <p:tav tm="0">
                                          <p:val>
                                            <p:strVal val="1+#ppt_w/2"/>
                                          </p:val>
                                        </p:tav>
                                        <p:tav tm="100000">
                                          <p:val>
                                            <p:strVal val="#ppt_x"/>
                                          </p:val>
                                        </p:tav>
                                      </p:tavLst>
                                    </p:anim>
                                    <p:anim calcmode="lin" valueType="num">
                                      <p:cBhvr additive="base">
                                        <p:cTn id="38" dur="500" fill="hold"/>
                                        <p:tgtEl>
                                          <p:spTgt spid="46"/>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1+#ppt_w/2"/>
                                          </p:val>
                                        </p:tav>
                                        <p:tav tm="100000">
                                          <p:val>
                                            <p:strVal val="#ppt_x"/>
                                          </p:val>
                                        </p:tav>
                                      </p:tavLst>
                                    </p:anim>
                                    <p:anim calcmode="lin" valueType="num">
                                      <p:cBhvr additive="base">
                                        <p:cTn id="42"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0-#ppt_w/2"/>
                                          </p:val>
                                        </p:tav>
                                        <p:tav tm="100000">
                                          <p:val>
                                            <p:strVal val="#ppt_x"/>
                                          </p:val>
                                        </p:tav>
                                      </p:tavLst>
                                    </p:anim>
                                    <p:anim calcmode="lin" valueType="num">
                                      <p:cBhvr additive="base">
                                        <p:cTn id="48" dur="500" fill="hold"/>
                                        <p:tgtEl>
                                          <p:spTgt spid="31"/>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0-#ppt_w/2"/>
                                          </p:val>
                                        </p:tav>
                                        <p:tav tm="100000">
                                          <p:val>
                                            <p:strVal val="#ppt_x"/>
                                          </p:val>
                                        </p:tav>
                                      </p:tavLst>
                                    </p:anim>
                                    <p:anim calcmode="lin" valueType="num">
                                      <p:cBhvr additive="base">
                                        <p:cTn id="52" dur="500" fill="hold"/>
                                        <p:tgtEl>
                                          <p:spTgt spid="38"/>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0-#ppt_w/2"/>
                                          </p:val>
                                        </p:tav>
                                        <p:tav tm="100000">
                                          <p:val>
                                            <p:strVal val="#ppt_x"/>
                                          </p:val>
                                        </p:tav>
                                      </p:tavLst>
                                    </p:anim>
                                    <p:anim calcmode="lin" valueType="num">
                                      <p:cBhvr additive="base">
                                        <p:cTn id="56" dur="500" fill="hold"/>
                                        <p:tgtEl>
                                          <p:spTgt spid="39"/>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additive="base">
                                        <p:cTn id="59" dur="500" fill="hold"/>
                                        <p:tgtEl>
                                          <p:spTgt spid="45"/>
                                        </p:tgtEl>
                                        <p:attrNameLst>
                                          <p:attrName>ppt_x</p:attrName>
                                        </p:attrNameLst>
                                      </p:cBhvr>
                                      <p:tavLst>
                                        <p:tav tm="0">
                                          <p:val>
                                            <p:strVal val="0-#ppt_w/2"/>
                                          </p:val>
                                        </p:tav>
                                        <p:tav tm="100000">
                                          <p:val>
                                            <p:strVal val="#ppt_x"/>
                                          </p:val>
                                        </p:tav>
                                      </p:tavLst>
                                    </p:anim>
                                    <p:anim calcmode="lin" valueType="num">
                                      <p:cBhvr additive="base">
                                        <p:cTn id="60" dur="500" fill="hold"/>
                                        <p:tgtEl>
                                          <p:spTgt spid="45"/>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500" fill="hold"/>
                                        <p:tgtEl>
                                          <p:spTgt spid="50"/>
                                        </p:tgtEl>
                                        <p:attrNameLst>
                                          <p:attrName>ppt_x</p:attrName>
                                        </p:attrNameLst>
                                      </p:cBhvr>
                                      <p:tavLst>
                                        <p:tav tm="0">
                                          <p:val>
                                            <p:strVal val="0-#ppt_w/2"/>
                                          </p:val>
                                        </p:tav>
                                        <p:tav tm="100000">
                                          <p:val>
                                            <p:strVal val="#ppt_x"/>
                                          </p:val>
                                        </p:tav>
                                      </p:tavLst>
                                    </p:anim>
                                    <p:anim calcmode="lin" valueType="num">
                                      <p:cBhvr additive="base">
                                        <p:cTn id="64"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additive="base">
                                        <p:cTn id="69" dur="500" fill="hold"/>
                                        <p:tgtEl>
                                          <p:spTgt spid="32"/>
                                        </p:tgtEl>
                                        <p:attrNameLst>
                                          <p:attrName>ppt_x</p:attrName>
                                        </p:attrNameLst>
                                      </p:cBhvr>
                                      <p:tavLst>
                                        <p:tav tm="0">
                                          <p:val>
                                            <p:strVal val="1+#ppt_w/2"/>
                                          </p:val>
                                        </p:tav>
                                        <p:tav tm="100000">
                                          <p:val>
                                            <p:strVal val="#ppt_x"/>
                                          </p:val>
                                        </p:tav>
                                      </p:tavLst>
                                    </p:anim>
                                    <p:anim calcmode="lin" valueType="num">
                                      <p:cBhvr additive="base">
                                        <p:cTn id="70" dur="500" fill="hold"/>
                                        <p:tgtEl>
                                          <p:spTgt spid="32"/>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 calcmode="lin" valueType="num">
                                      <p:cBhvr additive="base">
                                        <p:cTn id="73" dur="500" fill="hold"/>
                                        <p:tgtEl>
                                          <p:spTgt spid="42"/>
                                        </p:tgtEl>
                                        <p:attrNameLst>
                                          <p:attrName>ppt_x</p:attrName>
                                        </p:attrNameLst>
                                      </p:cBhvr>
                                      <p:tavLst>
                                        <p:tav tm="0">
                                          <p:val>
                                            <p:strVal val="1+#ppt_w/2"/>
                                          </p:val>
                                        </p:tav>
                                        <p:tav tm="100000">
                                          <p:val>
                                            <p:strVal val="#ppt_x"/>
                                          </p:val>
                                        </p:tav>
                                      </p:tavLst>
                                    </p:anim>
                                    <p:anim calcmode="lin" valueType="num">
                                      <p:cBhvr additive="base">
                                        <p:cTn id="74" dur="500" fill="hold"/>
                                        <p:tgtEl>
                                          <p:spTgt spid="42"/>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anim calcmode="lin" valueType="num">
                                      <p:cBhvr additive="base">
                                        <p:cTn id="77" dur="500" fill="hold"/>
                                        <p:tgtEl>
                                          <p:spTgt spid="43"/>
                                        </p:tgtEl>
                                        <p:attrNameLst>
                                          <p:attrName>ppt_x</p:attrName>
                                        </p:attrNameLst>
                                      </p:cBhvr>
                                      <p:tavLst>
                                        <p:tav tm="0">
                                          <p:val>
                                            <p:strVal val="1+#ppt_w/2"/>
                                          </p:val>
                                        </p:tav>
                                        <p:tav tm="100000">
                                          <p:val>
                                            <p:strVal val="#ppt_x"/>
                                          </p:val>
                                        </p:tav>
                                      </p:tavLst>
                                    </p:anim>
                                    <p:anim calcmode="lin" valueType="num">
                                      <p:cBhvr additive="base">
                                        <p:cTn id="78" dur="500" fill="hold"/>
                                        <p:tgtEl>
                                          <p:spTgt spid="43"/>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 calcmode="lin" valueType="num">
                                      <p:cBhvr additive="base">
                                        <p:cTn id="81" dur="500" fill="hold"/>
                                        <p:tgtEl>
                                          <p:spTgt spid="47"/>
                                        </p:tgtEl>
                                        <p:attrNameLst>
                                          <p:attrName>ppt_x</p:attrName>
                                        </p:attrNameLst>
                                      </p:cBhvr>
                                      <p:tavLst>
                                        <p:tav tm="0">
                                          <p:val>
                                            <p:strVal val="1+#ppt_w/2"/>
                                          </p:val>
                                        </p:tav>
                                        <p:tav tm="100000">
                                          <p:val>
                                            <p:strVal val="#ppt_x"/>
                                          </p:val>
                                        </p:tav>
                                      </p:tavLst>
                                    </p:anim>
                                    <p:anim calcmode="lin" valueType="num">
                                      <p:cBhvr additive="base">
                                        <p:cTn id="82" dur="500" fill="hold"/>
                                        <p:tgtEl>
                                          <p:spTgt spid="47"/>
                                        </p:tgtEl>
                                        <p:attrNameLst>
                                          <p:attrName>ppt_y</p:attrName>
                                        </p:attrNameLst>
                                      </p:cBhvr>
                                      <p:tavLst>
                                        <p:tav tm="0">
                                          <p:val>
                                            <p:strVal val="#ppt_y"/>
                                          </p:val>
                                        </p:tav>
                                        <p:tav tm="100000">
                                          <p:val>
                                            <p:strVal val="#ppt_y"/>
                                          </p:val>
                                        </p:tav>
                                      </p:tavLst>
                                    </p:anim>
                                  </p:childTnLst>
                                </p:cTn>
                              </p:par>
                              <p:par>
                                <p:cTn id="83" presetID="2" presetClass="entr" presetSubtype="2" fill="hold" nodeType="withEffect">
                                  <p:stCondLst>
                                    <p:cond delay="0"/>
                                  </p:stCondLst>
                                  <p:childTnLst>
                                    <p:set>
                                      <p:cBhvr>
                                        <p:cTn id="84" dur="1" fill="hold">
                                          <p:stCondLst>
                                            <p:cond delay="0"/>
                                          </p:stCondLst>
                                        </p:cTn>
                                        <p:tgtEl>
                                          <p:spTgt spid="51"/>
                                        </p:tgtEl>
                                        <p:attrNameLst>
                                          <p:attrName>style.visibility</p:attrName>
                                        </p:attrNameLst>
                                      </p:cBhvr>
                                      <p:to>
                                        <p:strVal val="visible"/>
                                      </p:to>
                                    </p:set>
                                    <p:anim calcmode="lin" valueType="num">
                                      <p:cBhvr additive="base">
                                        <p:cTn id="85" dur="500" fill="hold"/>
                                        <p:tgtEl>
                                          <p:spTgt spid="51"/>
                                        </p:tgtEl>
                                        <p:attrNameLst>
                                          <p:attrName>ppt_x</p:attrName>
                                        </p:attrNameLst>
                                      </p:cBhvr>
                                      <p:tavLst>
                                        <p:tav tm="0">
                                          <p:val>
                                            <p:strVal val="1+#ppt_w/2"/>
                                          </p:val>
                                        </p:tav>
                                        <p:tav tm="100000">
                                          <p:val>
                                            <p:strVal val="#ppt_x"/>
                                          </p:val>
                                        </p:tav>
                                      </p:tavLst>
                                    </p:anim>
                                    <p:anim calcmode="lin" valueType="num">
                                      <p:cBhvr additive="base">
                                        <p:cTn id="86"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8" grpId="0" animBg="1"/>
      <p:bldP spid="39" grpId="0"/>
      <p:bldP spid="40" grpId="0" animBg="1"/>
      <p:bldP spid="41" grpId="0"/>
      <p:bldP spid="42" grpId="0" animBg="1"/>
      <p:bldP spid="43" grpId="0"/>
      <p:bldP spid="44" grpId="0"/>
      <p:bldP spid="45" grpId="0"/>
      <p:bldP spid="46" grpId="0"/>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3877967"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其他主要的共识机制</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850930" y="2735884"/>
            <a:ext cx="6751930" cy="646331"/>
          </a:xfrm>
          <a:prstGeom prst="rect">
            <a:avLst/>
          </a:prstGeom>
          <a:noFill/>
        </p:spPr>
        <p:txBody>
          <a:bodyPr wrap="square" rtlCol="0">
            <a:spAutoFit/>
          </a:bodyPr>
          <a:lstStyle/>
          <a:p>
            <a:r>
              <a:rPr lang="en-US" altLang="zh-CN" sz="3600" dirty="0" smtClean="0"/>
              <a:t>POS            DPOS           POC                </a:t>
            </a:r>
            <a:endParaRPr lang="zh-CN" altLang="en-US" sz="3600" dirty="0"/>
          </a:p>
        </p:txBody>
      </p:sp>
    </p:spTree>
    <p:extLst>
      <p:ext uri="{BB962C8B-B14F-4D97-AF65-F5344CB8AC3E}">
        <p14:creationId xmlns:p14="http://schemas.microsoft.com/office/powerpoint/2010/main" val="3713050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7"/>
          <p:cNvGrpSpPr/>
          <p:nvPr/>
        </p:nvGrpSpPr>
        <p:grpSpPr>
          <a:xfrm>
            <a:off x="5023040" y="3016948"/>
            <a:ext cx="2498670" cy="1250991"/>
            <a:chOff x="2757770" y="2938578"/>
            <a:chExt cx="2498670" cy="1250991"/>
          </a:xfrm>
        </p:grpSpPr>
        <p:sp>
          <p:nvSpPr>
            <p:cNvPr id="5" name="TextBox 59"/>
            <p:cNvSpPr txBox="1">
              <a:spLocks noChangeArrowheads="1"/>
            </p:cNvSpPr>
            <p:nvPr/>
          </p:nvSpPr>
          <p:spPr bwMode="auto">
            <a:xfrm flipH="1">
              <a:off x="3115977" y="2938578"/>
              <a:ext cx="1782258" cy="707886"/>
            </a:xfrm>
            <a:prstGeom prst="rect">
              <a:avLst/>
            </a:prstGeom>
            <a:no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a:defRPr/>
              </a:pPr>
              <a:r>
                <a:rPr lang="zh-CN" altLang="en-US" sz="2000" kern="0" dirty="0" smtClean="0">
                  <a:solidFill>
                    <a:srgbClr val="1D9FDB"/>
                  </a:solidFill>
                  <a:latin typeface="Impact" panose="020B0806030902050204" pitchFamily="34" charset="0"/>
                  <a:ea typeface="微软雅黑" panose="020B0503020204020204" pitchFamily="34" charset="-122"/>
                </a:rPr>
                <a:t>比特币产生的背景</a:t>
              </a:r>
              <a:endParaRPr lang="en-US" altLang="zh-CN" sz="2000" kern="0" dirty="0">
                <a:solidFill>
                  <a:srgbClr val="1D9FDB"/>
                </a:solidFill>
                <a:latin typeface="Impact" panose="020B0806030902050204" pitchFamily="34" charset="0"/>
                <a:ea typeface="微软雅黑" panose="020B0503020204020204" pitchFamily="34" charset="-122"/>
              </a:endParaRPr>
            </a:p>
          </p:txBody>
        </p:sp>
        <p:sp>
          <p:nvSpPr>
            <p:cNvPr id="6" name="椭圆 5"/>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538C"/>
                </a:solidFill>
              </a:endParaRPr>
            </a:p>
          </p:txBody>
        </p:sp>
        <p:sp>
          <p:nvSpPr>
            <p:cNvPr id="7" name="矩形 6"/>
            <p:cNvSpPr/>
            <p:nvPr/>
          </p:nvSpPr>
          <p:spPr>
            <a:xfrm>
              <a:off x="2757770" y="3801706"/>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538C"/>
                </a:solidFill>
              </a:endParaRPr>
            </a:p>
          </p:txBody>
        </p:sp>
      </p:grpSp>
      <p:sp>
        <p:nvSpPr>
          <p:cNvPr id="8" name="任意多边形 38"/>
          <p:cNvSpPr/>
          <p:nvPr/>
        </p:nvSpPr>
        <p:spPr>
          <a:xfrm>
            <a:off x="5318387" y="2202028"/>
            <a:ext cx="1954610" cy="1113172"/>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1" fmla="*/ 1054278 w 1845118"/>
              <a:gd name="connsiteY0-2" fmla="*/ 539460 h 1113172"/>
              <a:gd name="connsiteX1-3" fmla="*/ 0 w 1845118"/>
              <a:gd name="connsiteY1-4" fmla="*/ 539460 h 1113172"/>
              <a:gd name="connsiteX2-5" fmla="*/ 0 w 1845118"/>
              <a:gd name="connsiteY2-6" fmla="*/ 0 h 1113172"/>
              <a:gd name="connsiteX3-7" fmla="*/ 1845118 w 1845118"/>
              <a:gd name="connsiteY3-8" fmla="*/ 0 h 1113172"/>
              <a:gd name="connsiteX4-9" fmla="*/ 1845118 w 1845118"/>
              <a:gd name="connsiteY4-10" fmla="*/ 1113172 h 1113172"/>
              <a:gd name="connsiteX5-11" fmla="*/ 1054278 w 1845118"/>
              <a:gd name="connsiteY5-12" fmla="*/ 1113172 h 1113172"/>
              <a:gd name="connsiteX6" fmla="*/ 1145718 w 1845118"/>
              <a:gd name="connsiteY6" fmla="*/ 630900 h 1113172"/>
              <a:gd name="connsiteX0-13" fmla="*/ 1054278 w 1845118"/>
              <a:gd name="connsiteY0-14" fmla="*/ 539460 h 1113172"/>
              <a:gd name="connsiteX1-15" fmla="*/ 0 w 1845118"/>
              <a:gd name="connsiteY1-16" fmla="*/ 539460 h 1113172"/>
              <a:gd name="connsiteX2-17" fmla="*/ 0 w 1845118"/>
              <a:gd name="connsiteY2-18" fmla="*/ 0 h 1113172"/>
              <a:gd name="connsiteX3-19" fmla="*/ 1845118 w 1845118"/>
              <a:gd name="connsiteY3-20" fmla="*/ 0 h 1113172"/>
              <a:gd name="connsiteX4-21" fmla="*/ 1845118 w 1845118"/>
              <a:gd name="connsiteY4-22" fmla="*/ 1113172 h 1113172"/>
              <a:gd name="connsiteX5-23" fmla="*/ 1054278 w 1845118"/>
              <a:gd name="connsiteY5-24" fmla="*/ 1113172 h 1113172"/>
              <a:gd name="connsiteX0-25" fmla="*/ 0 w 1845118"/>
              <a:gd name="connsiteY0-26" fmla="*/ 539460 h 1113172"/>
              <a:gd name="connsiteX1-27" fmla="*/ 0 w 1845118"/>
              <a:gd name="connsiteY1-28" fmla="*/ 0 h 1113172"/>
              <a:gd name="connsiteX2-29" fmla="*/ 1845118 w 1845118"/>
              <a:gd name="connsiteY2-30" fmla="*/ 0 h 1113172"/>
              <a:gd name="connsiteX3-31" fmla="*/ 1845118 w 1845118"/>
              <a:gd name="connsiteY3-32" fmla="*/ 1113172 h 1113172"/>
              <a:gd name="connsiteX4-33" fmla="*/ 1054278 w 1845118"/>
              <a:gd name="connsiteY4-34" fmla="*/ 1113172 h 1113172"/>
              <a:gd name="connsiteX0-35" fmla="*/ 0 w 1845118"/>
              <a:gd name="connsiteY0-36" fmla="*/ 539460 h 1113172"/>
              <a:gd name="connsiteX1-37" fmla="*/ 0 w 1845118"/>
              <a:gd name="connsiteY1-38" fmla="*/ 0 h 1113172"/>
              <a:gd name="connsiteX2-39" fmla="*/ 1845118 w 1845118"/>
              <a:gd name="connsiteY2-40" fmla="*/ 0 h 1113172"/>
              <a:gd name="connsiteX3-41" fmla="*/ 1845118 w 1845118"/>
              <a:gd name="connsiteY3-42" fmla="*/ 1113172 h 1113172"/>
            </a:gdLst>
            <a:ahLst/>
            <a:cxnLst>
              <a:cxn ang="0">
                <a:pos x="connsiteX0-1" y="connsiteY0-2"/>
              </a:cxn>
              <a:cxn ang="0">
                <a:pos x="connsiteX1-3" y="connsiteY1-4"/>
              </a:cxn>
              <a:cxn ang="0">
                <a:pos x="connsiteX2-5" y="connsiteY2-6"/>
              </a:cxn>
              <a:cxn ang="0">
                <a:pos x="connsiteX3-7" y="connsiteY3-8"/>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5A538C"/>
              </a:solidFill>
            </a:endParaRPr>
          </a:p>
        </p:txBody>
      </p:sp>
      <p:sp>
        <p:nvSpPr>
          <p:cNvPr id="9" name="任意多边形 36"/>
          <p:cNvSpPr/>
          <p:nvPr/>
        </p:nvSpPr>
        <p:spPr>
          <a:xfrm>
            <a:off x="5023040" y="2510207"/>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1" fmla="*/ 618105 w 2362498"/>
              <a:gd name="connsiteY0-2" fmla="*/ 1612423 h 1827878"/>
              <a:gd name="connsiteX1-3" fmla="*/ 2362498 w 2362498"/>
              <a:gd name="connsiteY1-4" fmla="*/ 1612423 h 1827878"/>
              <a:gd name="connsiteX2-5" fmla="*/ 2362498 w 2362498"/>
              <a:gd name="connsiteY2-6" fmla="*/ 1827878 h 1827878"/>
              <a:gd name="connsiteX3-7" fmla="*/ 839514 w 2362498"/>
              <a:gd name="connsiteY3-8" fmla="*/ 1827878 h 1827878"/>
              <a:gd name="connsiteX4-9" fmla="*/ 433218 w 2362498"/>
              <a:gd name="connsiteY4-10" fmla="*/ 1827878 h 1827878"/>
              <a:gd name="connsiteX5-11" fmla="*/ 433218 w 2362498"/>
              <a:gd name="connsiteY5-12" fmla="*/ 1826314 h 1827878"/>
              <a:gd name="connsiteX6-13" fmla="*/ 0 w 2362498"/>
              <a:gd name="connsiteY6-14" fmla="*/ 1826314 h 1827878"/>
              <a:gd name="connsiteX7-15" fmla="*/ 0 w 2362498"/>
              <a:gd name="connsiteY7-16" fmla="*/ 0 h 1827878"/>
              <a:gd name="connsiteX8-17" fmla="*/ 618105 w 2362498"/>
              <a:gd name="connsiteY8-18" fmla="*/ 0 h 1827878"/>
              <a:gd name="connsiteX9" fmla="*/ 709545 w 2362498"/>
              <a:gd name="connsiteY9" fmla="*/ 1703863 h 1827878"/>
              <a:gd name="connsiteX0-19" fmla="*/ 618105 w 2362498"/>
              <a:gd name="connsiteY0-20" fmla="*/ 1612423 h 1827878"/>
              <a:gd name="connsiteX1-21" fmla="*/ 2362498 w 2362498"/>
              <a:gd name="connsiteY1-22" fmla="*/ 1612423 h 1827878"/>
              <a:gd name="connsiteX2-23" fmla="*/ 2362498 w 2362498"/>
              <a:gd name="connsiteY2-24" fmla="*/ 1827878 h 1827878"/>
              <a:gd name="connsiteX3-25" fmla="*/ 839514 w 2362498"/>
              <a:gd name="connsiteY3-26" fmla="*/ 1827878 h 1827878"/>
              <a:gd name="connsiteX4-27" fmla="*/ 433218 w 2362498"/>
              <a:gd name="connsiteY4-28" fmla="*/ 1827878 h 1827878"/>
              <a:gd name="connsiteX5-29" fmla="*/ 433218 w 2362498"/>
              <a:gd name="connsiteY5-30" fmla="*/ 1826314 h 1827878"/>
              <a:gd name="connsiteX6-31" fmla="*/ 0 w 2362498"/>
              <a:gd name="connsiteY6-32" fmla="*/ 1826314 h 1827878"/>
              <a:gd name="connsiteX7-33" fmla="*/ 0 w 2362498"/>
              <a:gd name="connsiteY7-34" fmla="*/ 0 h 1827878"/>
              <a:gd name="connsiteX8-35" fmla="*/ 618105 w 2362498"/>
              <a:gd name="connsiteY8-36" fmla="*/ 0 h 1827878"/>
              <a:gd name="connsiteX0-37" fmla="*/ 2362498 w 2362498"/>
              <a:gd name="connsiteY0-38" fmla="*/ 1612423 h 1827878"/>
              <a:gd name="connsiteX1-39" fmla="*/ 2362498 w 2362498"/>
              <a:gd name="connsiteY1-40" fmla="*/ 1827878 h 1827878"/>
              <a:gd name="connsiteX2-41" fmla="*/ 839514 w 2362498"/>
              <a:gd name="connsiteY2-42" fmla="*/ 1827878 h 1827878"/>
              <a:gd name="connsiteX3-43" fmla="*/ 433218 w 2362498"/>
              <a:gd name="connsiteY3-44" fmla="*/ 1827878 h 1827878"/>
              <a:gd name="connsiteX4-45" fmla="*/ 433218 w 2362498"/>
              <a:gd name="connsiteY4-46" fmla="*/ 1826314 h 1827878"/>
              <a:gd name="connsiteX5-47" fmla="*/ 0 w 2362498"/>
              <a:gd name="connsiteY5-48" fmla="*/ 1826314 h 1827878"/>
              <a:gd name="connsiteX6-49" fmla="*/ 0 w 2362498"/>
              <a:gd name="connsiteY6-50" fmla="*/ 0 h 1827878"/>
              <a:gd name="connsiteX7-51" fmla="*/ 618105 w 2362498"/>
              <a:gd name="connsiteY7-52" fmla="*/ 0 h 18278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5A538C"/>
              </a:solidFill>
            </a:endParaRPr>
          </a:p>
        </p:txBody>
      </p:sp>
    </p:spTree>
    <p:extLst>
      <p:ext uri="{BB962C8B-B14F-4D97-AF65-F5344CB8AC3E}">
        <p14:creationId xmlns:p14="http://schemas.microsoft.com/office/powerpoint/2010/main" val="580689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7707541"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货币的发展历史</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便捷化、主权信用做背书</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6" descr="C:\Users\shaobin\AppData\Roaming\Tencent\Users\413727525\QQ\WinTemp\RichOle\5(B_6(_[AQ80C)$}B`G6J.png"/>
          <p:cNvSpPr>
            <a:spLocks noChangeAspect="1" noChangeArrowheads="1"/>
          </p:cNvSpPr>
          <p:nvPr/>
        </p:nvSpPr>
        <p:spPr bwMode="auto">
          <a:xfrm>
            <a:off x="959505" y="8790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1965" y="1553325"/>
            <a:ext cx="4185989" cy="2086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2180936" y="4332133"/>
            <a:ext cx="1959429" cy="769441"/>
          </a:xfrm>
          <a:prstGeom prst="rect">
            <a:avLst/>
          </a:prstGeom>
          <a:noFill/>
        </p:spPr>
        <p:txBody>
          <a:bodyPr wrap="square" rtlCol="0">
            <a:spAutoFit/>
          </a:bodyPr>
          <a:lstStyle/>
          <a:p>
            <a:r>
              <a:rPr lang="zh-CN" altLang="en-US" sz="1100" dirty="0" smtClean="0"/>
              <a:t>实物货币</a:t>
            </a:r>
            <a:endParaRPr lang="en-US" altLang="zh-CN" sz="1100" dirty="0" smtClean="0"/>
          </a:p>
          <a:p>
            <a:endParaRPr lang="en-US" altLang="zh-CN" sz="1100" dirty="0"/>
          </a:p>
          <a:p>
            <a:r>
              <a:rPr lang="zh-CN" altLang="en-US" sz="1100" dirty="0" smtClean="0"/>
              <a:t>稀缺性</a:t>
            </a:r>
            <a:endParaRPr lang="en-US" altLang="zh-CN" sz="1100" dirty="0" smtClean="0"/>
          </a:p>
          <a:p>
            <a:r>
              <a:rPr lang="zh-CN" altLang="en-US" sz="1100" dirty="0"/>
              <a:t>一般等价物</a:t>
            </a:r>
            <a:r>
              <a:rPr lang="zh-CN" altLang="en-US" sz="1100" dirty="0" smtClean="0"/>
              <a:t>                    </a:t>
            </a:r>
            <a:endParaRPr lang="zh-CN" altLang="en-US" sz="1100" dirty="0"/>
          </a:p>
        </p:txBody>
      </p:sp>
      <p:sp>
        <p:nvSpPr>
          <p:cNvPr id="12" name="TextBox 11"/>
          <p:cNvSpPr txBox="1"/>
          <p:nvPr/>
        </p:nvSpPr>
        <p:spPr>
          <a:xfrm>
            <a:off x="4710381" y="4332133"/>
            <a:ext cx="1585355" cy="600164"/>
          </a:xfrm>
          <a:prstGeom prst="rect">
            <a:avLst/>
          </a:prstGeom>
          <a:noFill/>
        </p:spPr>
        <p:txBody>
          <a:bodyPr wrap="square" rtlCol="0">
            <a:spAutoFit/>
          </a:bodyPr>
          <a:lstStyle/>
          <a:p>
            <a:r>
              <a:rPr lang="zh-CN" altLang="en-US" sz="1100" dirty="0" smtClean="0"/>
              <a:t>纸币</a:t>
            </a:r>
            <a:endParaRPr lang="en-US" altLang="zh-CN" sz="1100" dirty="0" smtClean="0"/>
          </a:p>
          <a:p>
            <a:endParaRPr lang="en-US" altLang="zh-CN" sz="1100" dirty="0"/>
          </a:p>
          <a:p>
            <a:r>
              <a:rPr lang="zh-CN" altLang="en-US" sz="1100" dirty="0" smtClean="0"/>
              <a:t>国家信用背书</a:t>
            </a:r>
            <a:endParaRPr lang="zh-CN" altLang="en-US" sz="1100" dirty="0"/>
          </a:p>
        </p:txBody>
      </p:sp>
      <p:pic>
        <p:nvPicPr>
          <p:cNvPr id="1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2641" y="1495604"/>
            <a:ext cx="2212830" cy="72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直接连接符 13"/>
          <p:cNvCxnSpPr/>
          <p:nvPr/>
        </p:nvCxnSpPr>
        <p:spPr>
          <a:xfrm>
            <a:off x="6287372" y="948125"/>
            <a:ext cx="59376" cy="3984172"/>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190338" y="1072956"/>
            <a:ext cx="2006930" cy="276999"/>
          </a:xfrm>
          <a:prstGeom prst="rect">
            <a:avLst/>
          </a:prstGeom>
          <a:noFill/>
        </p:spPr>
        <p:txBody>
          <a:bodyPr wrap="square" rtlCol="0">
            <a:spAutoFit/>
          </a:bodyPr>
          <a:lstStyle/>
          <a:p>
            <a:r>
              <a:rPr lang="zh-CN" altLang="en-US" sz="1200" dirty="0" smtClean="0"/>
              <a:t>实物货币</a:t>
            </a:r>
            <a:endParaRPr lang="zh-CN" altLang="en-US" dirty="0"/>
          </a:p>
        </p:txBody>
      </p:sp>
      <p:pic>
        <p:nvPicPr>
          <p:cNvPr id="1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9957" y="2535488"/>
            <a:ext cx="2398197" cy="1115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7345591" y="1086856"/>
            <a:ext cx="2006930" cy="276999"/>
          </a:xfrm>
          <a:prstGeom prst="rect">
            <a:avLst/>
          </a:prstGeom>
          <a:noFill/>
        </p:spPr>
        <p:txBody>
          <a:bodyPr wrap="square" rtlCol="0">
            <a:spAutoFit/>
          </a:bodyPr>
          <a:lstStyle/>
          <a:p>
            <a:r>
              <a:rPr lang="zh-CN" altLang="en-US" sz="1200" dirty="0"/>
              <a:t>记账货币</a:t>
            </a:r>
          </a:p>
        </p:txBody>
      </p:sp>
      <p:sp>
        <p:nvSpPr>
          <p:cNvPr id="19" name="TextBox 18"/>
          <p:cNvSpPr txBox="1"/>
          <p:nvPr/>
        </p:nvSpPr>
        <p:spPr>
          <a:xfrm>
            <a:off x="7047690" y="4332133"/>
            <a:ext cx="3277589" cy="600164"/>
          </a:xfrm>
          <a:prstGeom prst="rect">
            <a:avLst/>
          </a:prstGeom>
          <a:noFill/>
        </p:spPr>
        <p:txBody>
          <a:bodyPr wrap="square" rtlCol="0">
            <a:spAutoFit/>
          </a:bodyPr>
          <a:lstStyle/>
          <a:p>
            <a:pPr marL="171450" indent="-171450">
              <a:buFont typeface="Wingdings" panose="05000000000000000000" pitchFamily="2" charset="2"/>
              <a:buChar char="Ø"/>
            </a:pPr>
            <a:r>
              <a:rPr lang="zh-CN" altLang="en-US" sz="1100" dirty="0" smtClean="0"/>
              <a:t>中心化，</a:t>
            </a:r>
            <a:r>
              <a:rPr lang="zh-CN" altLang="en-US" sz="1100" dirty="0"/>
              <a:t>央行作为统一结算平台</a:t>
            </a:r>
          </a:p>
          <a:p>
            <a:pPr marL="171450" indent="-171450">
              <a:buFont typeface="Wingdings" panose="05000000000000000000" pitchFamily="2" charset="2"/>
              <a:buChar char="Ø"/>
            </a:pPr>
            <a:endParaRPr lang="en-US" altLang="zh-CN" sz="1100" dirty="0" smtClean="0"/>
          </a:p>
          <a:p>
            <a:pPr marL="171450" indent="-171450">
              <a:buFont typeface="Wingdings" panose="05000000000000000000" pitchFamily="2" charset="2"/>
              <a:buChar char="Ø"/>
            </a:pPr>
            <a:r>
              <a:rPr lang="zh-CN" altLang="en-US" sz="1100" dirty="0" smtClean="0"/>
              <a:t>信息传递与价值传递不同步</a:t>
            </a:r>
            <a:endParaRPr lang="en-US" altLang="zh-CN" sz="1100" dirty="0" smtClean="0"/>
          </a:p>
        </p:txBody>
      </p:sp>
      <p:sp>
        <p:nvSpPr>
          <p:cNvPr id="27" name="等腰三角形 26"/>
          <p:cNvSpPr/>
          <p:nvPr/>
        </p:nvSpPr>
        <p:spPr>
          <a:xfrm rot="10800000">
            <a:off x="3065648" y="5639066"/>
            <a:ext cx="1009402" cy="24344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0800000">
            <a:off x="5117110" y="5669744"/>
            <a:ext cx="4497780" cy="24344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2881580" y="6114079"/>
            <a:ext cx="1615045" cy="369332"/>
          </a:xfrm>
          <a:prstGeom prst="rect">
            <a:avLst/>
          </a:prstGeom>
          <a:noFill/>
        </p:spPr>
        <p:txBody>
          <a:bodyPr wrap="square" rtlCol="0">
            <a:spAutoFit/>
          </a:bodyPr>
          <a:lstStyle/>
          <a:p>
            <a:r>
              <a:rPr lang="zh-CN" altLang="en-US" dirty="0"/>
              <a:t>不</a:t>
            </a:r>
            <a:r>
              <a:rPr lang="zh-CN" altLang="en-US" dirty="0" smtClean="0"/>
              <a:t>便于携带</a:t>
            </a:r>
            <a:endParaRPr lang="zh-CN" altLang="en-US" dirty="0"/>
          </a:p>
        </p:txBody>
      </p:sp>
      <p:sp>
        <p:nvSpPr>
          <p:cNvPr id="31" name="TextBox 30"/>
          <p:cNvSpPr txBox="1"/>
          <p:nvPr/>
        </p:nvSpPr>
        <p:spPr>
          <a:xfrm>
            <a:off x="6097664" y="6114079"/>
            <a:ext cx="4227615" cy="369332"/>
          </a:xfrm>
          <a:prstGeom prst="rect">
            <a:avLst/>
          </a:prstGeom>
          <a:noFill/>
        </p:spPr>
        <p:txBody>
          <a:bodyPr wrap="square" rtlCol="0">
            <a:spAutoFit/>
          </a:bodyPr>
          <a:lstStyle/>
          <a:p>
            <a:r>
              <a:rPr lang="zh-CN" altLang="en-US" dirty="0" smtClean="0"/>
              <a:t>中心化控制，操作便捷</a:t>
            </a:r>
            <a:endParaRPr lang="zh-CN" altLang="en-US" dirty="0"/>
          </a:p>
        </p:txBody>
      </p:sp>
    </p:spTree>
    <p:extLst>
      <p:ext uri="{BB962C8B-B14F-4D97-AF65-F5344CB8AC3E}">
        <p14:creationId xmlns:p14="http://schemas.microsoft.com/office/powerpoint/2010/main" val="2395339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6886804"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主权货币</a:t>
            </a: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缺陷</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货币超发引起金融危机</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6" descr="C:\Users\shaobin\AppData\Roaming\Tencent\Users\413727525\QQ\WinTemp\RichOle\5(B_6(_[AQ80C)$}B`G6J.png"/>
          <p:cNvSpPr>
            <a:spLocks noChangeAspect="1" noChangeArrowheads="1"/>
          </p:cNvSpPr>
          <p:nvPr/>
        </p:nvSpPr>
        <p:spPr bwMode="auto">
          <a:xfrm>
            <a:off x="762000" y="762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762000" y="1467746"/>
            <a:ext cx="10766318" cy="3970318"/>
          </a:xfrm>
          <a:prstGeom prst="rect">
            <a:avLst/>
          </a:prstGeom>
        </p:spPr>
        <p:txBody>
          <a:bodyPr wrap="square">
            <a:spAutoFit/>
          </a:bodyPr>
          <a:lstStyle/>
          <a:p>
            <a:r>
              <a:rPr lang="en-US" altLang="zh-CN" dirty="0"/>
              <a:t>1</a:t>
            </a:r>
            <a:r>
              <a:rPr lang="zh-CN" altLang="en-US" dirty="0"/>
              <a:t>、政府负债：从</a:t>
            </a:r>
            <a:r>
              <a:rPr lang="en-US" altLang="zh-CN" dirty="0"/>
              <a:t>08</a:t>
            </a:r>
            <a:r>
              <a:rPr lang="zh-CN" altLang="en-US" dirty="0"/>
              <a:t>年为了应对金融危机开启的</a:t>
            </a:r>
            <a:r>
              <a:rPr lang="en-US" altLang="zh-CN" dirty="0"/>
              <a:t>4</a:t>
            </a:r>
            <a:r>
              <a:rPr lang="zh-CN" altLang="en-US" dirty="0"/>
              <a:t>万亿刺激开始，一直到现在，主要是地方政府，政府负债已经达到</a:t>
            </a:r>
            <a:r>
              <a:rPr lang="en-US" altLang="zh-CN" dirty="0"/>
              <a:t>65-74</a:t>
            </a:r>
            <a:r>
              <a:rPr lang="zh-CN" altLang="en-US" dirty="0"/>
              <a:t>万亿，</a:t>
            </a:r>
            <a:r>
              <a:rPr lang="en-US" altLang="zh-CN" b="1" dirty="0"/>
              <a:t>2017</a:t>
            </a:r>
            <a:r>
              <a:rPr lang="zh-CN" altLang="en-US" b="1" dirty="0"/>
              <a:t>年中国的</a:t>
            </a:r>
            <a:r>
              <a:rPr lang="en-US" altLang="zh-CN" b="1" dirty="0"/>
              <a:t>GDP</a:t>
            </a:r>
            <a:r>
              <a:rPr lang="zh-CN" altLang="en-US" b="1" dirty="0"/>
              <a:t>总量是</a:t>
            </a:r>
            <a:r>
              <a:rPr lang="en-US" altLang="zh-CN" b="1" dirty="0"/>
              <a:t>82</a:t>
            </a:r>
            <a:r>
              <a:rPr lang="zh-CN" altLang="en-US" b="1" dirty="0"/>
              <a:t>万亿，负债率高的吓人</a:t>
            </a:r>
            <a:r>
              <a:rPr lang="zh-CN" altLang="en-US" dirty="0"/>
              <a:t>，当然官方宣称政府负债率不到</a:t>
            </a:r>
            <a:r>
              <a:rPr lang="en-US" altLang="zh-CN" dirty="0"/>
              <a:t>40%</a:t>
            </a:r>
            <a:r>
              <a:rPr lang="zh-CN" altLang="en-US" dirty="0"/>
              <a:t>，原因你懂的。</a:t>
            </a:r>
          </a:p>
          <a:p>
            <a:r>
              <a:rPr lang="zh-CN" altLang="en-US" dirty="0"/>
              <a:t/>
            </a:r>
            <a:br>
              <a:rPr lang="zh-CN" altLang="en-US" dirty="0"/>
            </a:br>
            <a:endParaRPr lang="zh-CN" altLang="en-US" dirty="0"/>
          </a:p>
          <a:p>
            <a:r>
              <a:rPr lang="en-US" altLang="zh-CN" dirty="0"/>
              <a:t>2</a:t>
            </a:r>
            <a:r>
              <a:rPr lang="zh-CN" altLang="en-US" dirty="0"/>
              <a:t>、企业负债：标准普尔给的数据，中国企业的债务率是</a:t>
            </a:r>
            <a:r>
              <a:rPr lang="en-US" altLang="zh-CN" dirty="0"/>
              <a:t>14</a:t>
            </a:r>
            <a:r>
              <a:rPr lang="zh-CN" altLang="en-US" dirty="0"/>
              <a:t>万亿美元（折合人民币</a:t>
            </a:r>
            <a:r>
              <a:rPr lang="en-US" altLang="zh-CN" dirty="0"/>
              <a:t>90</a:t>
            </a:r>
            <a:r>
              <a:rPr lang="zh-CN" altLang="en-US" dirty="0"/>
              <a:t>万亿），</a:t>
            </a:r>
            <a:r>
              <a:rPr lang="zh-CN" altLang="en-US" b="1" dirty="0"/>
              <a:t>比美国</a:t>
            </a:r>
            <a:r>
              <a:rPr lang="en-US" altLang="zh-CN" b="1" dirty="0"/>
              <a:t>13.1</a:t>
            </a:r>
            <a:r>
              <a:rPr lang="zh-CN" altLang="en-US" b="1" dirty="0"/>
              <a:t>万亿美元还高</a:t>
            </a:r>
            <a:r>
              <a:rPr lang="en-US" altLang="zh-CN" b="1" dirty="0"/>
              <a:t>0.9</a:t>
            </a:r>
            <a:r>
              <a:rPr lang="zh-CN" altLang="en-US" b="1" dirty="0"/>
              <a:t>万亿美元</a:t>
            </a:r>
            <a:r>
              <a:rPr lang="zh-CN" altLang="en-US" dirty="0"/>
              <a:t>，央企资产负债率</a:t>
            </a:r>
            <a:r>
              <a:rPr lang="en-US" altLang="zh-CN" dirty="0"/>
              <a:t>91.8%</a:t>
            </a:r>
            <a:r>
              <a:rPr lang="zh-CN" altLang="en-US" dirty="0"/>
              <a:t>，应该说基本上资不抵债。地方国有企业资产负债率</a:t>
            </a:r>
            <a:r>
              <a:rPr lang="en-US" altLang="zh-CN" dirty="0"/>
              <a:t>74.5%</a:t>
            </a:r>
            <a:r>
              <a:rPr lang="zh-CN" altLang="en-US" dirty="0"/>
              <a:t>，民企</a:t>
            </a:r>
            <a:r>
              <a:rPr lang="en-US" altLang="zh-CN" dirty="0"/>
              <a:t>54%</a:t>
            </a:r>
            <a:r>
              <a:rPr lang="zh-CN" altLang="en-US" dirty="0"/>
              <a:t>，</a:t>
            </a:r>
            <a:r>
              <a:rPr lang="zh-CN" altLang="en-US" b="1" dirty="0"/>
              <a:t>世界上经济学家统一的认识企业债务超过</a:t>
            </a:r>
            <a:r>
              <a:rPr lang="en-US" altLang="zh-CN" b="1" dirty="0"/>
              <a:t>50%</a:t>
            </a:r>
            <a:r>
              <a:rPr lang="zh-CN" altLang="en-US" b="1" dirty="0"/>
              <a:t>就很危险，我们都超过了</a:t>
            </a:r>
            <a:r>
              <a:rPr lang="zh-CN" altLang="en-US" dirty="0"/>
              <a:t>，不管是央企还是地方国企起来民企。</a:t>
            </a:r>
          </a:p>
          <a:p>
            <a:r>
              <a:rPr lang="zh-CN" altLang="en-US" dirty="0"/>
              <a:t/>
            </a:r>
            <a:br>
              <a:rPr lang="zh-CN" altLang="en-US" dirty="0"/>
            </a:br>
            <a:endParaRPr lang="zh-CN" altLang="en-US" dirty="0"/>
          </a:p>
          <a:p>
            <a:r>
              <a:rPr lang="en-US" altLang="zh-CN" dirty="0"/>
              <a:t>3</a:t>
            </a:r>
            <a:r>
              <a:rPr lang="zh-CN" altLang="en-US" dirty="0"/>
              <a:t>、居民负债：</a:t>
            </a:r>
            <a:r>
              <a:rPr lang="en-US" altLang="zh-CN" dirty="0"/>
              <a:t>2017</a:t>
            </a:r>
            <a:r>
              <a:rPr lang="zh-CN" altLang="en-US" dirty="0"/>
              <a:t>年居民部门存款</a:t>
            </a:r>
            <a:r>
              <a:rPr lang="en-US" altLang="zh-CN" dirty="0"/>
              <a:t>68</a:t>
            </a:r>
            <a:r>
              <a:rPr lang="zh-CN" altLang="en-US" dirty="0"/>
              <a:t>万亿，贷款</a:t>
            </a:r>
            <a:r>
              <a:rPr lang="en-US" altLang="zh-CN" dirty="0"/>
              <a:t>47</a:t>
            </a:r>
            <a:r>
              <a:rPr lang="zh-CN" altLang="en-US" dirty="0"/>
              <a:t>万亿，存款余额只有</a:t>
            </a:r>
            <a:r>
              <a:rPr lang="en-US" altLang="zh-CN" dirty="0"/>
              <a:t>21</a:t>
            </a:r>
            <a:r>
              <a:rPr lang="zh-CN" altLang="en-US" dirty="0"/>
              <a:t>万亿，除以</a:t>
            </a:r>
            <a:r>
              <a:rPr lang="en-US" altLang="zh-CN" dirty="0"/>
              <a:t>14</a:t>
            </a:r>
            <a:r>
              <a:rPr lang="zh-CN" altLang="en-US" dirty="0"/>
              <a:t>亿人，每人只有</a:t>
            </a:r>
            <a:r>
              <a:rPr lang="en-US" altLang="zh-CN" dirty="0"/>
              <a:t>1</a:t>
            </a:r>
            <a:r>
              <a:rPr lang="zh-CN" altLang="en-US" dirty="0"/>
              <a:t>万</a:t>
            </a:r>
            <a:r>
              <a:rPr lang="en-US" altLang="zh-CN" dirty="0"/>
              <a:t>5</a:t>
            </a:r>
            <a:r>
              <a:rPr lang="zh-CN" altLang="en-US" dirty="0"/>
              <a:t>，当然不排除有其他理财方式，</a:t>
            </a:r>
            <a:r>
              <a:rPr lang="zh-CN" altLang="en-US" b="1" dirty="0"/>
              <a:t>但是央行公布今年</a:t>
            </a:r>
            <a:r>
              <a:rPr lang="en-US" altLang="zh-CN" b="1" dirty="0"/>
              <a:t>4</a:t>
            </a:r>
            <a:r>
              <a:rPr lang="zh-CN" altLang="en-US" b="1" dirty="0"/>
              <a:t>月单月居民存款储蓄就少了</a:t>
            </a:r>
            <a:r>
              <a:rPr lang="en-US" altLang="zh-CN" b="1" dirty="0"/>
              <a:t>1.32</a:t>
            </a:r>
            <a:r>
              <a:rPr lang="zh-CN" altLang="en-US" b="1" dirty="0"/>
              <a:t>万亿</a:t>
            </a:r>
            <a:r>
              <a:rPr lang="zh-CN" altLang="en-US" dirty="0"/>
              <a:t>，菜场大妈都知道钱去了哪。</a:t>
            </a:r>
          </a:p>
        </p:txBody>
      </p:sp>
      <p:sp>
        <p:nvSpPr>
          <p:cNvPr id="3" name="TextBox 2"/>
          <p:cNvSpPr txBox="1"/>
          <p:nvPr/>
        </p:nvSpPr>
        <p:spPr>
          <a:xfrm>
            <a:off x="3635654" y="5896051"/>
            <a:ext cx="5793639" cy="369332"/>
          </a:xfrm>
          <a:prstGeom prst="rect">
            <a:avLst/>
          </a:prstGeom>
          <a:noFill/>
        </p:spPr>
        <p:txBody>
          <a:bodyPr wrap="square" rtlCol="0">
            <a:spAutoFit/>
          </a:bodyPr>
          <a:lstStyle/>
          <a:p>
            <a:r>
              <a:rPr lang="zh-CN" altLang="en-US" b="1" dirty="0" smtClean="0"/>
              <a:t>为了解决债务问题，最快速的方法就是印钞</a:t>
            </a:r>
            <a:endParaRPr lang="zh-CN" altLang="en-US" b="1" dirty="0"/>
          </a:p>
        </p:txBody>
      </p:sp>
    </p:spTree>
    <p:extLst>
      <p:ext uri="{BB962C8B-B14F-4D97-AF65-F5344CB8AC3E}">
        <p14:creationId xmlns:p14="http://schemas.microsoft.com/office/powerpoint/2010/main" val="1249464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6886804"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主权货币</a:t>
            </a: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缺陷</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货币超发引起金融危机</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6" descr="C:\Users\shaobin\AppData\Roaming\Tencent\Users\413727525\QQ\WinTemp\RichOle\5(B_6(_[AQ80C)$}B`G6J.png"/>
          <p:cNvSpPr>
            <a:spLocks noChangeAspect="1" noChangeArrowheads="1"/>
          </p:cNvSpPr>
          <p:nvPr/>
        </p:nvSpPr>
        <p:spPr bwMode="auto">
          <a:xfrm>
            <a:off x="762000" y="762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C:\Users\shaobin\Desktop\微信图片_2018061100515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940" y="2177972"/>
            <a:ext cx="6691636" cy="333037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31106" y="1388140"/>
            <a:ext cx="11278116" cy="646331"/>
          </a:xfrm>
          <a:prstGeom prst="rect">
            <a:avLst/>
          </a:prstGeom>
        </p:spPr>
        <p:txBody>
          <a:bodyPr wrap="square">
            <a:spAutoFit/>
          </a:bodyPr>
          <a:lstStyle/>
          <a:p>
            <a:r>
              <a:rPr lang="zh-CN" altLang="en-US" dirty="0"/>
              <a:t>看个数字：</a:t>
            </a:r>
            <a:r>
              <a:rPr lang="en-US" altLang="zh-CN" dirty="0"/>
              <a:t>2008</a:t>
            </a:r>
            <a:r>
              <a:rPr lang="zh-CN" altLang="en-US" dirty="0"/>
              <a:t>年，中国的广义货币总量</a:t>
            </a:r>
            <a:r>
              <a:rPr lang="en-US" altLang="zh-CN" dirty="0"/>
              <a:t>(M2)</a:t>
            </a:r>
            <a:r>
              <a:rPr lang="zh-CN" altLang="en-US" dirty="0"/>
              <a:t>只有</a:t>
            </a:r>
            <a:r>
              <a:rPr lang="en-US" altLang="zh-CN" dirty="0"/>
              <a:t>47.5</a:t>
            </a:r>
            <a:r>
              <a:rPr lang="zh-CN" altLang="en-US" dirty="0"/>
              <a:t>万亿，而</a:t>
            </a:r>
            <a:r>
              <a:rPr lang="en-US" altLang="zh-CN" dirty="0"/>
              <a:t>2018</a:t>
            </a:r>
            <a:r>
              <a:rPr lang="zh-CN" altLang="en-US" dirty="0"/>
              <a:t>年，这个数字已经超过</a:t>
            </a:r>
            <a:r>
              <a:rPr lang="en-US" altLang="zh-CN" dirty="0"/>
              <a:t>170</a:t>
            </a:r>
            <a:r>
              <a:rPr lang="zh-CN" altLang="en-US" dirty="0"/>
              <a:t>万亿。</a:t>
            </a:r>
            <a:r>
              <a:rPr lang="zh-CN" altLang="en-US" b="1" dirty="0"/>
              <a:t>中国</a:t>
            </a:r>
            <a:r>
              <a:rPr lang="en-US" altLang="zh-CN" b="1" dirty="0"/>
              <a:t>M2</a:t>
            </a:r>
            <a:r>
              <a:rPr lang="zh-CN" altLang="en-US" b="1" dirty="0"/>
              <a:t>于</a:t>
            </a:r>
            <a:r>
              <a:rPr lang="en-US" altLang="zh-CN" b="1" dirty="0"/>
              <a:t>2010</a:t>
            </a:r>
            <a:r>
              <a:rPr lang="zh-CN" altLang="en-US" b="1" dirty="0"/>
              <a:t>年超过美国，</a:t>
            </a:r>
            <a:r>
              <a:rPr lang="en-US" altLang="zh-CN" b="1" dirty="0"/>
              <a:t>2012</a:t>
            </a:r>
            <a:r>
              <a:rPr lang="zh-CN" altLang="en-US" b="1" dirty="0"/>
              <a:t>年超过欧元区，并于</a:t>
            </a:r>
            <a:r>
              <a:rPr lang="en-US" altLang="zh-CN" b="1" dirty="0"/>
              <a:t>2018</a:t>
            </a:r>
            <a:r>
              <a:rPr lang="zh-CN" altLang="en-US" b="1" dirty="0"/>
              <a:t>年超过美国和欧元区之和</a:t>
            </a:r>
            <a:r>
              <a:rPr lang="zh-CN" altLang="en-US" dirty="0"/>
              <a:t>。</a:t>
            </a:r>
          </a:p>
        </p:txBody>
      </p:sp>
      <p:sp>
        <p:nvSpPr>
          <p:cNvPr id="4" name="矩形 3"/>
          <p:cNvSpPr/>
          <p:nvPr/>
        </p:nvSpPr>
        <p:spPr>
          <a:xfrm>
            <a:off x="7285939" y="2735751"/>
            <a:ext cx="4584621" cy="3970318"/>
          </a:xfrm>
          <a:prstGeom prst="rect">
            <a:avLst/>
          </a:prstGeom>
        </p:spPr>
        <p:txBody>
          <a:bodyPr wrap="square">
            <a:spAutoFit/>
          </a:bodyPr>
          <a:lstStyle/>
          <a:p>
            <a:r>
              <a:rPr lang="zh-CN" altLang="en-US" b="1" dirty="0"/>
              <a:t>中国房价过万的小县城已经超过</a:t>
            </a:r>
            <a:r>
              <a:rPr lang="en-US" altLang="zh-CN" b="1" dirty="0"/>
              <a:t>100</a:t>
            </a:r>
            <a:r>
              <a:rPr lang="zh-CN" altLang="en-US" b="1" dirty="0"/>
              <a:t>个</a:t>
            </a:r>
            <a:r>
              <a:rPr lang="zh-CN" altLang="en-US" b="1" dirty="0" smtClean="0"/>
              <a:t>了，</a:t>
            </a:r>
            <a:r>
              <a:rPr lang="zh-CN" altLang="en-US" dirty="0"/>
              <a:t>什么概念，像这些人口净流出，也没有产业支撑的小县城，它们在</a:t>
            </a:r>
            <a:r>
              <a:rPr lang="en-US" altLang="zh-CN" dirty="0"/>
              <a:t>15</a:t>
            </a:r>
            <a:r>
              <a:rPr lang="zh-CN" altLang="en-US" dirty="0"/>
              <a:t>年之前房价不过</a:t>
            </a:r>
            <a:r>
              <a:rPr lang="en-US" altLang="zh-CN" dirty="0"/>
              <a:t>3000</a:t>
            </a:r>
            <a:r>
              <a:rPr lang="zh-CN" altLang="en-US" dirty="0"/>
              <a:t>出头</a:t>
            </a:r>
            <a:r>
              <a:rPr lang="zh-CN" altLang="en-US" dirty="0" smtClean="0"/>
              <a:t>。</a:t>
            </a:r>
            <a:r>
              <a:rPr lang="zh-CN" altLang="en-US" dirty="0"/>
              <a:t/>
            </a:r>
            <a:br>
              <a:rPr lang="zh-CN" altLang="en-US" dirty="0"/>
            </a:br>
            <a:endParaRPr lang="zh-CN" altLang="en-US" dirty="0"/>
          </a:p>
          <a:p>
            <a:r>
              <a:rPr lang="zh-CN" altLang="en-US" dirty="0"/>
              <a:t>这种有些违反经济规律的事情是如何发生的呢？我给大家捋一下</a:t>
            </a:r>
            <a:r>
              <a:rPr lang="zh-CN" altLang="en-US" dirty="0" smtClean="0"/>
              <a:t>逻辑：</a:t>
            </a:r>
            <a:r>
              <a:rPr lang="zh-CN" altLang="en-US" dirty="0"/>
              <a:t/>
            </a:r>
            <a:br>
              <a:rPr lang="zh-CN" altLang="en-US" dirty="0"/>
            </a:br>
            <a:endParaRPr lang="zh-CN" altLang="en-US" dirty="0"/>
          </a:p>
          <a:p>
            <a:r>
              <a:rPr lang="zh-CN" altLang="en-US" dirty="0"/>
              <a:t>国家撒钱给地方政府进行棚改 → 农民拿到钱产生买房需求  →  楼市预期变好房价上涨  →  炒房客纷纷涌入  →  政府抓住机会卖地收税  →  赚到钱还给国家   →  剩余的填地方债窟窿  →  炒房客紧急寻找接盘侠 → </a:t>
            </a:r>
            <a:r>
              <a:rPr lang="en-US" altLang="zh-CN" dirty="0"/>
              <a:t>……</a:t>
            </a:r>
          </a:p>
          <a:p>
            <a:endParaRPr lang="zh-CN" altLang="en-US" dirty="0"/>
          </a:p>
        </p:txBody>
      </p:sp>
      <p:sp>
        <p:nvSpPr>
          <p:cNvPr id="7" name="TextBox 6"/>
          <p:cNvSpPr txBox="1"/>
          <p:nvPr/>
        </p:nvSpPr>
        <p:spPr>
          <a:xfrm>
            <a:off x="2012905" y="5822899"/>
            <a:ext cx="4256221" cy="646331"/>
          </a:xfrm>
          <a:prstGeom prst="rect">
            <a:avLst/>
          </a:prstGeom>
          <a:noFill/>
        </p:spPr>
        <p:txBody>
          <a:bodyPr wrap="square" rtlCol="0">
            <a:spAutoFit/>
          </a:bodyPr>
          <a:lstStyle/>
          <a:p>
            <a:r>
              <a:rPr lang="zh-CN" altLang="en-US" b="1" dirty="0"/>
              <a:t>超</a:t>
            </a:r>
            <a:r>
              <a:rPr lang="zh-CN" altLang="en-US" b="1" dirty="0" smtClean="0"/>
              <a:t>发的货币必须有一个出口：而能容纳如此天量资金的地方就是房地产</a:t>
            </a:r>
            <a:endParaRPr lang="zh-CN" altLang="en-US" b="1" dirty="0"/>
          </a:p>
        </p:txBody>
      </p:sp>
    </p:spTree>
    <p:extLst>
      <p:ext uri="{BB962C8B-B14F-4D97-AF65-F5344CB8AC3E}">
        <p14:creationId xmlns:p14="http://schemas.microsoft.com/office/powerpoint/2010/main" val="1428382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8938647"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币圈的那些神话</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不知道下一秒谁将是那个传奇！</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508" y="1506538"/>
            <a:ext cx="1709737" cy="130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18" y="3454162"/>
            <a:ext cx="2653914" cy="73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9911" y="4815165"/>
            <a:ext cx="2741442" cy="369332"/>
          </a:xfrm>
          <a:prstGeom prst="rect">
            <a:avLst/>
          </a:prstGeom>
          <a:noFill/>
        </p:spPr>
        <p:txBody>
          <a:bodyPr wrap="square" rtlCol="0">
            <a:spAutoFit/>
          </a:bodyPr>
          <a:lstStyle/>
          <a:p>
            <a:r>
              <a:rPr lang="zh-CN" altLang="en-US" b="1" dirty="0" smtClean="0"/>
              <a:t>英伟达与比特大陆</a:t>
            </a:r>
            <a:endParaRPr lang="zh-CN" altLang="en-US" b="1" dirty="0"/>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4874" y="2889250"/>
            <a:ext cx="1450975" cy="1085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161662" y="2889250"/>
            <a:ext cx="1231427" cy="369332"/>
          </a:xfrm>
          <a:prstGeom prst="rect">
            <a:avLst/>
          </a:prstGeom>
        </p:spPr>
        <p:txBody>
          <a:bodyPr wrap="none">
            <a:spAutoFit/>
          </a:bodyPr>
          <a:lstStyle/>
          <a:p>
            <a:r>
              <a:rPr lang="en-US" altLang="zh-CN" dirty="0" smtClean="0"/>
              <a:t>1993</a:t>
            </a:r>
            <a:r>
              <a:rPr lang="zh-CN" altLang="en-US" dirty="0" smtClean="0"/>
              <a:t>年</a:t>
            </a:r>
            <a:r>
              <a:rPr lang="en-US" altLang="zh-CN" dirty="0" smtClean="0"/>
              <a:t>1</a:t>
            </a:r>
            <a:r>
              <a:rPr lang="zh-CN" altLang="en-US" dirty="0" smtClean="0"/>
              <a:t>月</a:t>
            </a:r>
            <a:endParaRPr lang="zh-CN" altLang="en-US" dirty="0"/>
          </a:p>
        </p:txBody>
      </p:sp>
      <p:sp>
        <p:nvSpPr>
          <p:cNvPr id="13" name="矩形 12"/>
          <p:cNvSpPr/>
          <p:nvPr/>
        </p:nvSpPr>
        <p:spPr>
          <a:xfrm>
            <a:off x="1145844" y="4268549"/>
            <a:ext cx="1114408" cy="369332"/>
          </a:xfrm>
          <a:prstGeom prst="rect">
            <a:avLst/>
          </a:prstGeom>
        </p:spPr>
        <p:txBody>
          <a:bodyPr wrap="none">
            <a:spAutoFit/>
          </a:bodyPr>
          <a:lstStyle/>
          <a:p>
            <a:r>
              <a:rPr lang="en-US" altLang="zh-CN" dirty="0" smtClean="0"/>
              <a:t>2013</a:t>
            </a:r>
            <a:r>
              <a:rPr lang="zh-CN" altLang="en-US" dirty="0" smtClean="0"/>
              <a:t>年初</a:t>
            </a:r>
            <a:endParaRPr lang="zh-CN" altLang="en-US" dirty="0"/>
          </a:p>
        </p:txBody>
      </p:sp>
      <p:sp>
        <p:nvSpPr>
          <p:cNvPr id="14" name="矩形 13"/>
          <p:cNvSpPr/>
          <p:nvPr/>
        </p:nvSpPr>
        <p:spPr>
          <a:xfrm>
            <a:off x="5221731" y="2271951"/>
            <a:ext cx="919406" cy="369332"/>
          </a:xfrm>
          <a:prstGeom prst="rect">
            <a:avLst/>
          </a:prstGeom>
        </p:spPr>
        <p:txBody>
          <a:bodyPr wrap="square">
            <a:spAutoFit/>
          </a:bodyPr>
          <a:lstStyle/>
          <a:p>
            <a:r>
              <a:rPr lang="en-US" altLang="zh-CN" dirty="0" smtClean="0"/>
              <a:t>1870</a:t>
            </a:r>
            <a:r>
              <a:rPr lang="zh-CN" altLang="en-US" dirty="0" smtClean="0"/>
              <a:t>年</a:t>
            </a:r>
            <a:endParaRPr lang="zh-CN" altLang="en-US" dirty="0"/>
          </a:p>
        </p:txBody>
      </p:sp>
      <p:sp>
        <p:nvSpPr>
          <p:cNvPr id="15" name="TextBox 14"/>
          <p:cNvSpPr txBox="1"/>
          <p:nvPr/>
        </p:nvSpPr>
        <p:spPr>
          <a:xfrm>
            <a:off x="4547537" y="4746554"/>
            <a:ext cx="2580340" cy="369332"/>
          </a:xfrm>
          <a:prstGeom prst="rect">
            <a:avLst/>
          </a:prstGeom>
          <a:noFill/>
        </p:spPr>
        <p:txBody>
          <a:bodyPr wrap="square" rtlCol="0">
            <a:spAutoFit/>
          </a:bodyPr>
          <a:lstStyle/>
          <a:p>
            <a:r>
              <a:rPr lang="zh-CN" altLang="en-US" b="1" dirty="0" smtClean="0"/>
              <a:t>德意志银行与币安</a:t>
            </a:r>
            <a:endParaRPr lang="zh-CN" altLang="en-US" b="1" dirty="0"/>
          </a:p>
        </p:txBody>
      </p:sp>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9863" y="1191935"/>
            <a:ext cx="196215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6"/>
          <p:cNvSpPr/>
          <p:nvPr/>
        </p:nvSpPr>
        <p:spPr>
          <a:xfrm>
            <a:off x="4936027" y="4180998"/>
            <a:ext cx="1349822" cy="369332"/>
          </a:xfrm>
          <a:prstGeom prst="rect">
            <a:avLst/>
          </a:prstGeom>
        </p:spPr>
        <p:txBody>
          <a:bodyPr wrap="square">
            <a:spAutoFit/>
          </a:bodyPr>
          <a:lstStyle/>
          <a:p>
            <a:r>
              <a:rPr lang="en-US" altLang="zh-CN" dirty="0" smtClean="0"/>
              <a:t>2017</a:t>
            </a:r>
            <a:r>
              <a:rPr lang="zh-CN" altLang="en-US" dirty="0" smtClean="0"/>
              <a:t>年</a:t>
            </a:r>
            <a:r>
              <a:rPr lang="en-US" altLang="zh-CN" dirty="0" smtClean="0"/>
              <a:t>8</a:t>
            </a:r>
            <a:r>
              <a:rPr lang="zh-CN" altLang="en-US" dirty="0" smtClean="0"/>
              <a:t>月</a:t>
            </a:r>
            <a:endParaRPr lang="zh-CN" altLang="en-US" dirty="0"/>
          </a:p>
        </p:txBody>
      </p:sp>
      <p:sp>
        <p:nvSpPr>
          <p:cNvPr id="7" name="矩形 6"/>
          <p:cNvSpPr/>
          <p:nvPr/>
        </p:nvSpPr>
        <p:spPr>
          <a:xfrm>
            <a:off x="8331200" y="1523464"/>
            <a:ext cx="3409950" cy="2954655"/>
          </a:xfrm>
          <a:prstGeom prst="rect">
            <a:avLst/>
          </a:prstGeom>
        </p:spPr>
        <p:txBody>
          <a:bodyPr wrap="square">
            <a:spAutoFit/>
          </a:bodyPr>
          <a:lstStyle/>
          <a:p>
            <a:r>
              <a:rPr lang="en-US" altLang="zh-CN" sz="2400" b="1" dirty="0" err="1"/>
              <a:t>FCoin</a:t>
            </a:r>
            <a:r>
              <a:rPr lang="zh-CN" altLang="en-US" dirty="0"/>
              <a:t>可谓是在币圈平地一声雷，冠着“宇宙第一所”之名以迅雷不及掩耳之势迅速侵占各大圈内新闻头条。</a:t>
            </a:r>
            <a:r>
              <a:rPr lang="en-US" altLang="zh-CN" dirty="0"/>
              <a:t>2018</a:t>
            </a:r>
            <a:r>
              <a:rPr lang="zh-CN" altLang="en-US" dirty="0"/>
              <a:t>年</a:t>
            </a:r>
            <a:r>
              <a:rPr lang="en-US" altLang="zh-CN" dirty="0"/>
              <a:t>5</a:t>
            </a:r>
            <a:r>
              <a:rPr lang="zh-CN" altLang="en-US" dirty="0"/>
              <a:t>月</a:t>
            </a:r>
            <a:r>
              <a:rPr lang="en-US" altLang="zh-CN" dirty="0"/>
              <a:t>24</a:t>
            </a:r>
            <a:r>
              <a:rPr lang="zh-CN" altLang="en-US" dirty="0"/>
              <a:t>日上线起，在短短两个星期内凭借平台币</a:t>
            </a:r>
            <a:r>
              <a:rPr lang="en-US" altLang="zh-CN" dirty="0"/>
              <a:t>FT</a:t>
            </a:r>
            <a:r>
              <a:rPr lang="zh-CN" altLang="en-US" dirty="0"/>
              <a:t>的交易量打败了包括币安、火币在内的知名数字货币交易所的成交量总和。成为全球交易量最大的交易所，仅用半个月市值高达</a:t>
            </a:r>
            <a:r>
              <a:rPr lang="en-US" altLang="zh-CN" dirty="0"/>
              <a:t>600</a:t>
            </a:r>
            <a:r>
              <a:rPr lang="zh-CN" altLang="en-US" dirty="0"/>
              <a:t>亿，一战封神。</a:t>
            </a:r>
          </a:p>
        </p:txBody>
      </p:sp>
      <p:sp>
        <p:nvSpPr>
          <p:cNvPr id="8" name="TextBox 7"/>
          <p:cNvSpPr txBox="1"/>
          <p:nvPr/>
        </p:nvSpPr>
        <p:spPr>
          <a:xfrm>
            <a:off x="8388350" y="4941190"/>
            <a:ext cx="3695700" cy="369332"/>
          </a:xfrm>
          <a:prstGeom prst="rect">
            <a:avLst/>
          </a:prstGeom>
          <a:noFill/>
        </p:spPr>
        <p:txBody>
          <a:bodyPr wrap="square" rtlCol="0">
            <a:spAutoFit/>
          </a:bodyPr>
          <a:lstStyle/>
          <a:p>
            <a:r>
              <a:rPr lang="zh-CN" altLang="en-US" b="1" dirty="0" smtClean="0"/>
              <a:t>个人创富更是比比皆是</a:t>
            </a:r>
            <a:r>
              <a:rPr lang="en-US" altLang="zh-CN" b="1" dirty="0" smtClean="0"/>
              <a:t>…</a:t>
            </a:r>
            <a:endParaRPr lang="zh-CN" altLang="en-US" b="1" dirty="0"/>
          </a:p>
        </p:txBody>
      </p:sp>
      <p:sp>
        <p:nvSpPr>
          <p:cNvPr id="9" name="椭圆 8"/>
          <p:cNvSpPr/>
          <p:nvPr/>
        </p:nvSpPr>
        <p:spPr>
          <a:xfrm>
            <a:off x="4330700" y="5810250"/>
            <a:ext cx="2901950" cy="895350"/>
          </a:xfrm>
          <a:prstGeom prst="ellipse">
            <a:avLst/>
          </a:prstGeom>
          <a:solidFill>
            <a:schemeClr val="accent5">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C00000"/>
                </a:solidFill>
              </a:rPr>
              <a:t>Why</a:t>
            </a:r>
            <a:r>
              <a:rPr lang="zh-CN" altLang="en-US" sz="3200" dirty="0" smtClean="0">
                <a:solidFill>
                  <a:srgbClr val="C00000"/>
                </a:solidFill>
              </a:rPr>
              <a:t>？</a:t>
            </a:r>
            <a:endParaRPr lang="zh-CN" altLang="en-US" dirty="0">
              <a:solidFill>
                <a:srgbClr val="C00000"/>
              </a:solidFill>
            </a:endParaRPr>
          </a:p>
        </p:txBody>
      </p:sp>
    </p:spTree>
    <p:extLst>
      <p:ext uri="{BB962C8B-B14F-4D97-AF65-F5344CB8AC3E}">
        <p14:creationId xmlns:p14="http://schemas.microsoft.com/office/powerpoint/2010/main" val="1964841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4698704"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比特币的产生的理论基础</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6" descr="C:\Users\shaobin\AppData\Roaming\Tencent\Users\413727525\QQ\WinTemp\RichOle\5(B_6(_[AQ80C)$}B`G6J.png"/>
          <p:cNvSpPr>
            <a:spLocks noChangeAspect="1" noChangeArrowheads="1"/>
          </p:cNvSpPr>
          <p:nvPr/>
        </p:nvSpPr>
        <p:spPr bwMode="auto">
          <a:xfrm>
            <a:off x="762000" y="762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矩形 32"/>
          <p:cNvSpPr/>
          <p:nvPr/>
        </p:nvSpPr>
        <p:spPr>
          <a:xfrm>
            <a:off x="3401567" y="4781644"/>
            <a:ext cx="6163191" cy="1815519"/>
          </a:xfrm>
          <a:prstGeom prst="rect">
            <a:avLst/>
          </a:prstGeom>
          <a:ln>
            <a:solidFill>
              <a:schemeClr val="tx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t"/>
          <a:lstStyle/>
          <a:p>
            <a:pPr marL="285750" indent="-285750">
              <a:lnSpc>
                <a:spcPct val="150000"/>
              </a:lnSpc>
              <a:buFont typeface="Wingdings" panose="05000000000000000000" pitchFamily="2" charset="2"/>
              <a:buChar char="Ø"/>
            </a:pPr>
            <a:r>
              <a:rPr lang="zh-CN" altLang="en-US" sz="1600" dirty="0"/>
              <a:t>米尔顿</a:t>
            </a:r>
            <a:r>
              <a:rPr lang="en-US" altLang="zh-CN" sz="1600" dirty="0"/>
              <a:t>·</a:t>
            </a:r>
            <a:r>
              <a:rPr lang="zh-CN" altLang="en-US" sz="1600" dirty="0"/>
              <a:t>弗里德曼（</a:t>
            </a:r>
            <a:r>
              <a:rPr lang="en-US" altLang="zh-CN" sz="1600" dirty="0"/>
              <a:t>Milton Friedman</a:t>
            </a:r>
            <a:r>
              <a:rPr lang="zh-CN" altLang="en-US" sz="1600" dirty="0"/>
              <a:t>，</a:t>
            </a:r>
            <a:r>
              <a:rPr lang="en-US" altLang="zh-CN" sz="1600" dirty="0"/>
              <a:t>1912~2006</a:t>
            </a:r>
            <a:r>
              <a:rPr lang="zh-CN" altLang="en-US" sz="1600" dirty="0"/>
              <a:t>）</a:t>
            </a:r>
            <a:r>
              <a:rPr lang="en-US" altLang="zh-CN" sz="1600" dirty="0"/>
              <a:t>1976</a:t>
            </a:r>
            <a:r>
              <a:rPr lang="zh-CN" altLang="en-US" sz="1600" dirty="0"/>
              <a:t>年获诺贝尔经济学奖获得者，是创立了货币主义理论的经济学大师。</a:t>
            </a:r>
            <a:endParaRPr lang="en-US" altLang="zh-CN" sz="1600" dirty="0"/>
          </a:p>
          <a:p>
            <a:pPr marL="285750" indent="-285750">
              <a:lnSpc>
                <a:spcPct val="150000"/>
              </a:lnSpc>
              <a:buFont typeface="Wingdings" panose="05000000000000000000" pitchFamily="2" charset="2"/>
              <a:buChar char="Ø"/>
            </a:pPr>
            <a:r>
              <a:rPr lang="zh-CN" altLang="en-US" sz="1600" dirty="0"/>
              <a:t>他曾提倡废除美联储，他设想用一个自动化系统取代中央银行，以稳定的速度增加货币供应量，消除通货膨胀。</a:t>
            </a:r>
          </a:p>
        </p:txBody>
      </p:sp>
      <p:sp>
        <p:nvSpPr>
          <p:cNvPr id="34" name="矩形 33"/>
          <p:cNvSpPr/>
          <p:nvPr/>
        </p:nvSpPr>
        <p:spPr>
          <a:xfrm>
            <a:off x="274491" y="1547192"/>
            <a:ext cx="6748101" cy="2371877"/>
          </a:xfrm>
          <a:prstGeom prst="rect">
            <a:avLst/>
          </a:prstGeom>
          <a:ln>
            <a:solidFill>
              <a:schemeClr val="tx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t"/>
          <a:lstStyle/>
          <a:p>
            <a:pPr marL="285750" indent="-285750">
              <a:lnSpc>
                <a:spcPct val="150000"/>
              </a:lnSpc>
              <a:buFont typeface="Wingdings" panose="05000000000000000000" pitchFamily="2" charset="2"/>
              <a:buChar char="Ø"/>
            </a:pPr>
            <a:r>
              <a:rPr lang="zh-CN" altLang="en-US" sz="1600" dirty="0"/>
              <a:t>弗里德里希</a:t>
            </a:r>
            <a:r>
              <a:rPr lang="en-US" altLang="zh-CN" sz="1600" dirty="0"/>
              <a:t>·</a:t>
            </a:r>
            <a:r>
              <a:rPr lang="zh-CN" altLang="en-US" sz="1600" dirty="0"/>
              <a:t>冯</a:t>
            </a:r>
            <a:r>
              <a:rPr lang="en-US" altLang="zh-CN" sz="1600" dirty="0"/>
              <a:t>·</a:t>
            </a:r>
            <a:r>
              <a:rPr lang="zh-CN" altLang="en-US" sz="1600" dirty="0"/>
              <a:t>哈耶克（</a:t>
            </a:r>
            <a:r>
              <a:rPr lang="en-US" altLang="zh-CN" sz="1600" dirty="0"/>
              <a:t>Friedrich von Hayek</a:t>
            </a:r>
            <a:r>
              <a:rPr lang="zh-CN" altLang="en-US" sz="1600" dirty="0"/>
              <a:t>，</a:t>
            </a:r>
            <a:r>
              <a:rPr lang="en-US" altLang="zh-CN" sz="1600" dirty="0"/>
              <a:t>1899</a:t>
            </a:r>
            <a:r>
              <a:rPr lang="zh-CN" altLang="en-US" sz="1600" dirty="0"/>
              <a:t>～</a:t>
            </a:r>
            <a:r>
              <a:rPr lang="en-US" altLang="zh-CN" sz="1600" dirty="0" smtClean="0"/>
              <a:t>1992</a:t>
            </a:r>
            <a:r>
              <a:rPr lang="zh-CN" altLang="en-US" sz="1600" dirty="0" smtClean="0"/>
              <a:t>），是</a:t>
            </a:r>
            <a:r>
              <a:rPr lang="en-US" altLang="zh-CN" sz="1600" dirty="0" smtClean="0"/>
              <a:t>1974</a:t>
            </a:r>
            <a:r>
              <a:rPr lang="zh-CN" altLang="en-US" sz="1600" dirty="0" smtClean="0"/>
              <a:t>年</a:t>
            </a:r>
            <a:r>
              <a:rPr lang="zh-CN" altLang="en-US" sz="1600" dirty="0"/>
              <a:t>获诺贝尔经济学奖获得者</a:t>
            </a:r>
            <a:r>
              <a:rPr lang="zh-CN" altLang="en-US" sz="1600" dirty="0" smtClean="0"/>
              <a:t>。</a:t>
            </a:r>
            <a:endParaRPr lang="zh-CN" altLang="en-US" sz="1600" dirty="0"/>
          </a:p>
          <a:p>
            <a:pPr marL="285750" indent="-285750">
              <a:lnSpc>
                <a:spcPct val="150000"/>
              </a:lnSpc>
              <a:buFont typeface="Wingdings" panose="05000000000000000000" pitchFamily="2" charset="2"/>
              <a:buChar char="Ø"/>
            </a:pPr>
            <a:r>
              <a:rPr lang="zh-CN" altLang="en-US" sz="1600" dirty="0" smtClean="0"/>
              <a:t>他曾在书</a:t>
            </a:r>
            <a:r>
              <a:rPr lang="zh-CN" altLang="en-US" sz="1600" dirty="0"/>
              <a:t>中颠覆了正统的货币制度观念：既然在一般商品、服务市场上自由竞争最有效率，那为什么不能在货币领域引入自由竞争？哈耶克提出了一个革命性建议：废除中央银行制度，允许私人发行货币，并自由竞争，这个竞争过程将会发现最好的货币。</a:t>
            </a:r>
          </a:p>
        </p:txBody>
      </p:sp>
      <p:pic>
        <p:nvPicPr>
          <p:cNvPr id="35" name="Picture 2" descr="比特币矿业史（上）：故事的开始，CPU时代#投稿#"/>
          <p:cNvPicPr>
            <a:picLocks noChangeAspect="1" noChangeArrowheads="1"/>
          </p:cNvPicPr>
          <p:nvPr/>
        </p:nvPicPr>
        <p:blipFill rotWithShape="1">
          <a:blip r:embed="rId2">
            <a:extLst>
              <a:ext uri="{28A0092B-C50C-407E-A947-70E740481C1C}">
                <a14:useLocalDpi xmlns:a14="http://schemas.microsoft.com/office/drawing/2010/main" val="0"/>
              </a:ext>
            </a:extLst>
          </a:blip>
          <a:srcRect b="13741"/>
          <a:stretch/>
        </p:blipFill>
        <p:spPr bwMode="auto">
          <a:xfrm>
            <a:off x="7087024" y="378511"/>
            <a:ext cx="2760908" cy="3540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 descr="比特币矿业史（上）：故事的开始，CPU时代#投稿#"/>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5227" y="3413969"/>
            <a:ext cx="2387879" cy="3175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6453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2646860"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比特币的产生</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74490" y="1146161"/>
            <a:ext cx="6060471" cy="2416342"/>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marL="342900" indent="-342900">
              <a:buFont typeface="Wingdings" panose="05000000000000000000" pitchFamily="2" charset="2"/>
              <a:buChar char="Ø"/>
            </a:pPr>
            <a:r>
              <a:rPr lang="en-US" altLang="zh-CN" dirty="0" smtClean="0"/>
              <a:t>2008</a:t>
            </a:r>
            <a:r>
              <a:rPr lang="zh-CN" altLang="en-US" dirty="0"/>
              <a:t>年</a:t>
            </a:r>
            <a:r>
              <a:rPr lang="en-US" altLang="zh-CN" dirty="0"/>
              <a:t>10</a:t>
            </a:r>
            <a:r>
              <a:rPr lang="zh-CN" altLang="en-US" dirty="0" smtClean="0"/>
              <a:t>月</a:t>
            </a:r>
            <a:r>
              <a:rPr lang="en-US" altLang="zh-CN" dirty="0" smtClean="0"/>
              <a:t>31</a:t>
            </a:r>
            <a:r>
              <a:rPr lang="zh-CN" altLang="en-US" dirty="0"/>
              <a:t>日，中本聪在一个隐秘的</a:t>
            </a:r>
            <a:r>
              <a:rPr lang="zh-CN" altLang="en-US" dirty="0" smtClean="0"/>
              <a:t>密码学讨论</a:t>
            </a:r>
            <a:r>
              <a:rPr lang="zh-CN" altLang="en-US" dirty="0"/>
              <a:t>组上发表了一篇名为</a:t>
            </a:r>
            <a:r>
              <a:rPr lang="en-US" altLang="zh-CN" b="1" u="sng" dirty="0">
                <a:solidFill>
                  <a:srgbClr val="FF0000"/>
                </a:solidFill>
              </a:rPr>
              <a:t>《</a:t>
            </a:r>
            <a:r>
              <a:rPr lang="zh-CN" altLang="en-US" b="1" u="sng" dirty="0" smtClean="0">
                <a:solidFill>
                  <a:srgbClr val="FF0000"/>
                </a:solidFill>
              </a:rPr>
              <a:t>比特币</a:t>
            </a:r>
            <a:r>
              <a:rPr lang="zh-CN" altLang="en-US" b="1" u="sng" dirty="0">
                <a:solidFill>
                  <a:srgbClr val="FF0000"/>
                </a:solidFill>
              </a:rPr>
              <a:t>：一种点对点的现金支付系统</a:t>
            </a:r>
            <a:r>
              <a:rPr lang="en-US" altLang="zh-CN" b="1" u="sng" dirty="0" smtClean="0">
                <a:solidFill>
                  <a:srgbClr val="FF0000"/>
                </a:solidFill>
              </a:rPr>
              <a:t>》</a:t>
            </a:r>
            <a:r>
              <a:rPr lang="zh-CN" altLang="en-US" dirty="0" smtClean="0"/>
              <a:t>的</a:t>
            </a:r>
            <a:r>
              <a:rPr lang="zh-CN" altLang="en-US" dirty="0"/>
              <a:t>研究报告</a:t>
            </a:r>
            <a:r>
              <a:rPr lang="zh-CN" altLang="en-US" dirty="0" smtClean="0"/>
              <a:t>，详细阐述了对于电子货币的新构想。</a:t>
            </a:r>
            <a:endParaRPr lang="en-US" altLang="zh-CN" dirty="0" smtClean="0"/>
          </a:p>
          <a:p>
            <a:pPr marL="342900" indent="-342900">
              <a:buFont typeface="Wingdings" panose="05000000000000000000" pitchFamily="2" charset="2"/>
              <a:buChar char="Ø"/>
            </a:pPr>
            <a:r>
              <a:rPr lang="en-US" altLang="zh-CN" dirty="0" smtClean="0"/>
              <a:t>2009</a:t>
            </a:r>
            <a:r>
              <a:rPr lang="zh-CN" altLang="en-US" dirty="0" smtClean="0"/>
              <a:t>年</a:t>
            </a:r>
            <a:r>
              <a:rPr lang="en-US" altLang="zh-CN" dirty="0" smtClean="0"/>
              <a:t>1</a:t>
            </a:r>
            <a:r>
              <a:rPr lang="zh-CN" altLang="en-US" dirty="0" smtClean="0"/>
              <a:t>月</a:t>
            </a:r>
            <a:r>
              <a:rPr lang="en-US" altLang="zh-CN" dirty="0" smtClean="0"/>
              <a:t>3</a:t>
            </a:r>
            <a:r>
              <a:rPr lang="zh-CN" altLang="en-US" dirty="0" smtClean="0"/>
              <a:t>日，中本聪发布了</a:t>
            </a:r>
            <a:r>
              <a:rPr lang="en-US" altLang="zh-CN" dirty="0" err="1" smtClean="0"/>
              <a:t>bitcoin</a:t>
            </a:r>
            <a:r>
              <a:rPr lang="zh-CN" altLang="en-US" dirty="0" smtClean="0"/>
              <a:t>客户端的第一版。</a:t>
            </a:r>
            <a:endParaRPr lang="en-US" altLang="zh-CN" dirty="0" smtClean="0"/>
          </a:p>
          <a:p>
            <a:pPr marL="342900" indent="-342900">
              <a:buFont typeface="Wingdings" panose="05000000000000000000" pitchFamily="2" charset="2"/>
              <a:buChar char="Ø"/>
            </a:pPr>
            <a:r>
              <a:rPr lang="zh-CN" altLang="en-US" dirty="0" smtClean="0"/>
              <a:t>任何人只要下载</a:t>
            </a:r>
            <a:r>
              <a:rPr lang="en-US" altLang="zh-CN" dirty="0" err="1" smtClean="0"/>
              <a:t>BitCoin</a:t>
            </a:r>
            <a:r>
              <a:rPr lang="zh-CN" altLang="en-US" dirty="0" smtClean="0"/>
              <a:t>程序，就可以通过这种算法算出结果，胜者即获得一定数量的比特币，这种获得比特币的方式称作“挖矿”。</a:t>
            </a:r>
            <a:endParaRPr lang="zh-CN" altLang="en-US" dirty="0"/>
          </a:p>
        </p:txBody>
      </p:sp>
      <p:pic>
        <p:nvPicPr>
          <p:cNvPr id="11" name="Picture 2" descr="在接下来的几天里，哈尔·芬尼通过邮件向中本聪报告了不少BUG，然后中本聪把它们一一搞定。"/>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6634" y="743965"/>
            <a:ext cx="4609481" cy="310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425937" y="4046297"/>
            <a:ext cx="10759003" cy="2091156"/>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marL="285750" indent="-285750">
              <a:buFont typeface="Wingdings" panose="05000000000000000000" pitchFamily="2" charset="2"/>
              <a:buChar char="Ø"/>
            </a:pPr>
            <a:r>
              <a:rPr lang="zh-CN" altLang="en-US" dirty="0"/>
              <a:t>全球计算机用户可以</a:t>
            </a:r>
            <a:r>
              <a:rPr lang="zh-CN" altLang="en-US" dirty="0" smtClean="0"/>
              <a:t>在全球</a:t>
            </a:r>
            <a:r>
              <a:rPr lang="zh-CN" altLang="en-US" dirty="0"/>
              <a:t>的任何一个地方和任何一</a:t>
            </a:r>
            <a:r>
              <a:rPr lang="zh-CN" altLang="en-US" dirty="0" smtClean="0"/>
              <a:t>个时点</a:t>
            </a:r>
            <a:r>
              <a:rPr lang="zh-CN" altLang="en-US" dirty="0"/>
              <a:t>接入比特币系统，从而</a:t>
            </a:r>
            <a:r>
              <a:rPr lang="zh-CN" altLang="en-US" dirty="0" smtClean="0"/>
              <a:t>成为“矿工”。</a:t>
            </a:r>
            <a:endParaRPr lang="en-US" altLang="zh-CN" dirty="0" smtClean="0"/>
          </a:p>
          <a:p>
            <a:pPr marL="285750" indent="-285750">
              <a:buFont typeface="Wingdings" panose="05000000000000000000" pitchFamily="2" charset="2"/>
              <a:buChar char="Ø"/>
            </a:pPr>
            <a:r>
              <a:rPr lang="zh-CN" altLang="en-US" dirty="0" smtClean="0"/>
              <a:t>按照规则，</a:t>
            </a:r>
            <a:r>
              <a:rPr lang="zh-CN" altLang="en-US" b="1" u="sng" dirty="0" smtClean="0"/>
              <a:t>平均每</a:t>
            </a:r>
            <a:r>
              <a:rPr lang="en-US" altLang="zh-CN" b="1" u="sng" dirty="0" smtClean="0"/>
              <a:t>10</a:t>
            </a:r>
            <a:r>
              <a:rPr lang="zh-CN" altLang="en-US" b="1" u="sng" dirty="0" smtClean="0"/>
              <a:t>分钟网络会提供</a:t>
            </a:r>
            <a:r>
              <a:rPr lang="en-US" altLang="zh-CN" b="1" u="sng" dirty="0" smtClean="0"/>
              <a:t>50</a:t>
            </a:r>
            <a:r>
              <a:rPr lang="zh-CN" altLang="en-US" b="1" u="sng" dirty="0" smtClean="0"/>
              <a:t>个比特币，产量每四年会缩减一半</a:t>
            </a:r>
            <a:r>
              <a:rPr lang="zh-CN" altLang="en-US" dirty="0" smtClean="0"/>
              <a:t>，而且比特币系统会自动控制数学题目的难度，来保证比特币的产生速度；同时，很多人会使用同一程序做</a:t>
            </a:r>
            <a:r>
              <a:rPr lang="zh-CN" altLang="en-US" b="1" dirty="0" smtClean="0"/>
              <a:t>“抢答”</a:t>
            </a:r>
            <a:r>
              <a:rPr lang="zh-CN" altLang="en-US" dirty="0" smtClean="0"/>
              <a:t>，而且还会有越来越多的人加入，这样，用户</a:t>
            </a:r>
            <a:r>
              <a:rPr lang="zh-CN" altLang="en-US" b="1" dirty="0" smtClean="0"/>
              <a:t>“挖矿”</a:t>
            </a:r>
            <a:r>
              <a:rPr lang="zh-CN" altLang="en-US" dirty="0" smtClean="0"/>
              <a:t>难度越来越大，当一枚又一枚比特币被“挖”出来后，存量的比特币将越来越少，后续的“挖矿”程度更加艰难。</a:t>
            </a:r>
            <a:endParaRPr lang="en-US" altLang="zh-CN" dirty="0" smtClean="0"/>
          </a:p>
          <a:p>
            <a:pPr marL="285750" indent="-285750">
              <a:buFont typeface="Wingdings" panose="05000000000000000000" pitchFamily="2" charset="2"/>
              <a:buChar char="Ø"/>
            </a:pPr>
            <a:r>
              <a:rPr lang="zh-CN" altLang="en-US" b="1" u="sng" dirty="0" smtClean="0"/>
              <a:t>直至</a:t>
            </a:r>
            <a:r>
              <a:rPr lang="en-US" altLang="zh-CN" b="1" u="sng" dirty="0"/>
              <a:t>2140 </a:t>
            </a:r>
            <a:r>
              <a:rPr lang="zh-CN" altLang="en-US" b="1" u="sng" dirty="0"/>
              <a:t>年最后一枚</a:t>
            </a:r>
            <a:r>
              <a:rPr lang="zh-CN" altLang="en-US" b="1" u="sng" dirty="0" smtClean="0"/>
              <a:t>比特</a:t>
            </a:r>
            <a:r>
              <a:rPr lang="zh-CN" altLang="en-US" b="1" u="sng" dirty="0"/>
              <a:t>币被“挖掘”出来，这种</a:t>
            </a:r>
            <a:r>
              <a:rPr lang="zh-CN" altLang="en-US" b="1" u="sng" dirty="0" smtClean="0"/>
              <a:t>电子货币的</a:t>
            </a:r>
            <a:r>
              <a:rPr lang="zh-CN" altLang="en-US" b="1" u="sng" dirty="0"/>
              <a:t>总供给量将锁定在</a:t>
            </a:r>
            <a:r>
              <a:rPr lang="en-US" altLang="zh-CN" b="1" u="sng" dirty="0"/>
              <a:t>2100</a:t>
            </a:r>
            <a:r>
              <a:rPr lang="zh-CN" altLang="en-US" b="1" u="sng" dirty="0"/>
              <a:t>万</a:t>
            </a:r>
            <a:r>
              <a:rPr lang="zh-CN" altLang="en-US" b="1" u="sng" dirty="0" smtClean="0"/>
              <a:t>个</a:t>
            </a:r>
            <a:r>
              <a:rPr lang="zh-CN" altLang="en-US" dirty="0" smtClean="0"/>
              <a:t>。</a:t>
            </a:r>
            <a:endParaRPr lang="zh-CN" altLang="en-US" dirty="0"/>
          </a:p>
        </p:txBody>
      </p:sp>
    </p:spTree>
    <p:extLst>
      <p:ext uri="{BB962C8B-B14F-4D97-AF65-F5344CB8AC3E}">
        <p14:creationId xmlns:p14="http://schemas.microsoft.com/office/powerpoint/2010/main" val="3043543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7"/>
          <p:cNvGrpSpPr/>
          <p:nvPr/>
        </p:nvGrpSpPr>
        <p:grpSpPr>
          <a:xfrm>
            <a:off x="5023040" y="3016948"/>
            <a:ext cx="2498670" cy="1250991"/>
            <a:chOff x="2757770" y="2938578"/>
            <a:chExt cx="2498670" cy="1250991"/>
          </a:xfrm>
        </p:grpSpPr>
        <p:sp>
          <p:nvSpPr>
            <p:cNvPr id="5" name="TextBox 59"/>
            <p:cNvSpPr txBox="1">
              <a:spLocks noChangeArrowheads="1"/>
            </p:cNvSpPr>
            <p:nvPr/>
          </p:nvSpPr>
          <p:spPr bwMode="auto">
            <a:xfrm flipH="1">
              <a:off x="2925787" y="2938578"/>
              <a:ext cx="2087572" cy="707886"/>
            </a:xfrm>
            <a:prstGeom prst="rect">
              <a:avLst/>
            </a:prstGeom>
            <a:no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a:defRPr/>
              </a:pPr>
              <a:r>
                <a:rPr lang="zh-CN" altLang="en-US" sz="2000" kern="0" dirty="0" smtClean="0">
                  <a:solidFill>
                    <a:srgbClr val="1D9FDB"/>
                  </a:solidFill>
                  <a:latin typeface="Impact" panose="020B0806030902050204" pitchFamily="34" charset="0"/>
                  <a:ea typeface="微软雅黑" panose="020B0503020204020204" pitchFamily="34" charset="-122"/>
                </a:rPr>
                <a:t>比特币价值从何而来</a:t>
              </a:r>
              <a:endParaRPr lang="en-US" altLang="zh-CN" sz="2000" kern="0" dirty="0">
                <a:solidFill>
                  <a:srgbClr val="1D9FDB"/>
                </a:solidFill>
                <a:latin typeface="Impact" panose="020B0806030902050204" pitchFamily="34" charset="0"/>
                <a:ea typeface="微软雅黑" panose="020B0503020204020204" pitchFamily="34" charset="-122"/>
              </a:endParaRPr>
            </a:p>
          </p:txBody>
        </p:sp>
        <p:sp>
          <p:nvSpPr>
            <p:cNvPr id="6" name="椭圆 5"/>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538C"/>
                </a:solidFill>
              </a:endParaRPr>
            </a:p>
          </p:txBody>
        </p:sp>
        <p:sp>
          <p:nvSpPr>
            <p:cNvPr id="7" name="矩形 6"/>
            <p:cNvSpPr/>
            <p:nvPr/>
          </p:nvSpPr>
          <p:spPr>
            <a:xfrm>
              <a:off x="2757770" y="3801706"/>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538C"/>
                </a:solidFill>
              </a:endParaRPr>
            </a:p>
          </p:txBody>
        </p:sp>
      </p:grpSp>
      <p:sp>
        <p:nvSpPr>
          <p:cNvPr id="8" name="任意多边形 38"/>
          <p:cNvSpPr/>
          <p:nvPr/>
        </p:nvSpPr>
        <p:spPr>
          <a:xfrm>
            <a:off x="5318387" y="2202028"/>
            <a:ext cx="1954610" cy="1113172"/>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1" fmla="*/ 1054278 w 1845118"/>
              <a:gd name="connsiteY0-2" fmla="*/ 539460 h 1113172"/>
              <a:gd name="connsiteX1-3" fmla="*/ 0 w 1845118"/>
              <a:gd name="connsiteY1-4" fmla="*/ 539460 h 1113172"/>
              <a:gd name="connsiteX2-5" fmla="*/ 0 w 1845118"/>
              <a:gd name="connsiteY2-6" fmla="*/ 0 h 1113172"/>
              <a:gd name="connsiteX3-7" fmla="*/ 1845118 w 1845118"/>
              <a:gd name="connsiteY3-8" fmla="*/ 0 h 1113172"/>
              <a:gd name="connsiteX4-9" fmla="*/ 1845118 w 1845118"/>
              <a:gd name="connsiteY4-10" fmla="*/ 1113172 h 1113172"/>
              <a:gd name="connsiteX5-11" fmla="*/ 1054278 w 1845118"/>
              <a:gd name="connsiteY5-12" fmla="*/ 1113172 h 1113172"/>
              <a:gd name="connsiteX6" fmla="*/ 1145718 w 1845118"/>
              <a:gd name="connsiteY6" fmla="*/ 630900 h 1113172"/>
              <a:gd name="connsiteX0-13" fmla="*/ 1054278 w 1845118"/>
              <a:gd name="connsiteY0-14" fmla="*/ 539460 h 1113172"/>
              <a:gd name="connsiteX1-15" fmla="*/ 0 w 1845118"/>
              <a:gd name="connsiteY1-16" fmla="*/ 539460 h 1113172"/>
              <a:gd name="connsiteX2-17" fmla="*/ 0 w 1845118"/>
              <a:gd name="connsiteY2-18" fmla="*/ 0 h 1113172"/>
              <a:gd name="connsiteX3-19" fmla="*/ 1845118 w 1845118"/>
              <a:gd name="connsiteY3-20" fmla="*/ 0 h 1113172"/>
              <a:gd name="connsiteX4-21" fmla="*/ 1845118 w 1845118"/>
              <a:gd name="connsiteY4-22" fmla="*/ 1113172 h 1113172"/>
              <a:gd name="connsiteX5-23" fmla="*/ 1054278 w 1845118"/>
              <a:gd name="connsiteY5-24" fmla="*/ 1113172 h 1113172"/>
              <a:gd name="connsiteX0-25" fmla="*/ 0 w 1845118"/>
              <a:gd name="connsiteY0-26" fmla="*/ 539460 h 1113172"/>
              <a:gd name="connsiteX1-27" fmla="*/ 0 w 1845118"/>
              <a:gd name="connsiteY1-28" fmla="*/ 0 h 1113172"/>
              <a:gd name="connsiteX2-29" fmla="*/ 1845118 w 1845118"/>
              <a:gd name="connsiteY2-30" fmla="*/ 0 h 1113172"/>
              <a:gd name="connsiteX3-31" fmla="*/ 1845118 w 1845118"/>
              <a:gd name="connsiteY3-32" fmla="*/ 1113172 h 1113172"/>
              <a:gd name="connsiteX4-33" fmla="*/ 1054278 w 1845118"/>
              <a:gd name="connsiteY4-34" fmla="*/ 1113172 h 1113172"/>
              <a:gd name="connsiteX0-35" fmla="*/ 0 w 1845118"/>
              <a:gd name="connsiteY0-36" fmla="*/ 539460 h 1113172"/>
              <a:gd name="connsiteX1-37" fmla="*/ 0 w 1845118"/>
              <a:gd name="connsiteY1-38" fmla="*/ 0 h 1113172"/>
              <a:gd name="connsiteX2-39" fmla="*/ 1845118 w 1845118"/>
              <a:gd name="connsiteY2-40" fmla="*/ 0 h 1113172"/>
              <a:gd name="connsiteX3-41" fmla="*/ 1845118 w 1845118"/>
              <a:gd name="connsiteY3-42" fmla="*/ 1113172 h 1113172"/>
            </a:gdLst>
            <a:ahLst/>
            <a:cxnLst>
              <a:cxn ang="0">
                <a:pos x="connsiteX0-1" y="connsiteY0-2"/>
              </a:cxn>
              <a:cxn ang="0">
                <a:pos x="connsiteX1-3" y="connsiteY1-4"/>
              </a:cxn>
              <a:cxn ang="0">
                <a:pos x="connsiteX2-5" y="connsiteY2-6"/>
              </a:cxn>
              <a:cxn ang="0">
                <a:pos x="connsiteX3-7" y="connsiteY3-8"/>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5A538C"/>
              </a:solidFill>
            </a:endParaRPr>
          </a:p>
        </p:txBody>
      </p:sp>
      <p:sp>
        <p:nvSpPr>
          <p:cNvPr id="9" name="任意多边形 36"/>
          <p:cNvSpPr/>
          <p:nvPr/>
        </p:nvSpPr>
        <p:spPr>
          <a:xfrm>
            <a:off x="5023040" y="2510207"/>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1" fmla="*/ 618105 w 2362498"/>
              <a:gd name="connsiteY0-2" fmla="*/ 1612423 h 1827878"/>
              <a:gd name="connsiteX1-3" fmla="*/ 2362498 w 2362498"/>
              <a:gd name="connsiteY1-4" fmla="*/ 1612423 h 1827878"/>
              <a:gd name="connsiteX2-5" fmla="*/ 2362498 w 2362498"/>
              <a:gd name="connsiteY2-6" fmla="*/ 1827878 h 1827878"/>
              <a:gd name="connsiteX3-7" fmla="*/ 839514 w 2362498"/>
              <a:gd name="connsiteY3-8" fmla="*/ 1827878 h 1827878"/>
              <a:gd name="connsiteX4-9" fmla="*/ 433218 w 2362498"/>
              <a:gd name="connsiteY4-10" fmla="*/ 1827878 h 1827878"/>
              <a:gd name="connsiteX5-11" fmla="*/ 433218 w 2362498"/>
              <a:gd name="connsiteY5-12" fmla="*/ 1826314 h 1827878"/>
              <a:gd name="connsiteX6-13" fmla="*/ 0 w 2362498"/>
              <a:gd name="connsiteY6-14" fmla="*/ 1826314 h 1827878"/>
              <a:gd name="connsiteX7-15" fmla="*/ 0 w 2362498"/>
              <a:gd name="connsiteY7-16" fmla="*/ 0 h 1827878"/>
              <a:gd name="connsiteX8-17" fmla="*/ 618105 w 2362498"/>
              <a:gd name="connsiteY8-18" fmla="*/ 0 h 1827878"/>
              <a:gd name="connsiteX9" fmla="*/ 709545 w 2362498"/>
              <a:gd name="connsiteY9" fmla="*/ 1703863 h 1827878"/>
              <a:gd name="connsiteX0-19" fmla="*/ 618105 w 2362498"/>
              <a:gd name="connsiteY0-20" fmla="*/ 1612423 h 1827878"/>
              <a:gd name="connsiteX1-21" fmla="*/ 2362498 w 2362498"/>
              <a:gd name="connsiteY1-22" fmla="*/ 1612423 h 1827878"/>
              <a:gd name="connsiteX2-23" fmla="*/ 2362498 w 2362498"/>
              <a:gd name="connsiteY2-24" fmla="*/ 1827878 h 1827878"/>
              <a:gd name="connsiteX3-25" fmla="*/ 839514 w 2362498"/>
              <a:gd name="connsiteY3-26" fmla="*/ 1827878 h 1827878"/>
              <a:gd name="connsiteX4-27" fmla="*/ 433218 w 2362498"/>
              <a:gd name="connsiteY4-28" fmla="*/ 1827878 h 1827878"/>
              <a:gd name="connsiteX5-29" fmla="*/ 433218 w 2362498"/>
              <a:gd name="connsiteY5-30" fmla="*/ 1826314 h 1827878"/>
              <a:gd name="connsiteX6-31" fmla="*/ 0 w 2362498"/>
              <a:gd name="connsiteY6-32" fmla="*/ 1826314 h 1827878"/>
              <a:gd name="connsiteX7-33" fmla="*/ 0 w 2362498"/>
              <a:gd name="connsiteY7-34" fmla="*/ 0 h 1827878"/>
              <a:gd name="connsiteX8-35" fmla="*/ 618105 w 2362498"/>
              <a:gd name="connsiteY8-36" fmla="*/ 0 h 1827878"/>
              <a:gd name="connsiteX0-37" fmla="*/ 2362498 w 2362498"/>
              <a:gd name="connsiteY0-38" fmla="*/ 1612423 h 1827878"/>
              <a:gd name="connsiteX1-39" fmla="*/ 2362498 w 2362498"/>
              <a:gd name="connsiteY1-40" fmla="*/ 1827878 h 1827878"/>
              <a:gd name="connsiteX2-41" fmla="*/ 839514 w 2362498"/>
              <a:gd name="connsiteY2-42" fmla="*/ 1827878 h 1827878"/>
              <a:gd name="connsiteX3-43" fmla="*/ 433218 w 2362498"/>
              <a:gd name="connsiteY3-44" fmla="*/ 1827878 h 1827878"/>
              <a:gd name="connsiteX4-45" fmla="*/ 433218 w 2362498"/>
              <a:gd name="connsiteY4-46" fmla="*/ 1826314 h 1827878"/>
              <a:gd name="connsiteX5-47" fmla="*/ 0 w 2362498"/>
              <a:gd name="connsiteY5-48" fmla="*/ 1826314 h 1827878"/>
              <a:gd name="connsiteX6-49" fmla="*/ 0 w 2362498"/>
              <a:gd name="connsiteY6-50" fmla="*/ 0 h 1827878"/>
              <a:gd name="connsiteX7-51" fmla="*/ 618105 w 2362498"/>
              <a:gd name="connsiteY7-52" fmla="*/ 0 h 18278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5A538C"/>
              </a:solidFill>
            </a:endParaRPr>
          </a:p>
        </p:txBody>
      </p:sp>
    </p:spTree>
    <p:extLst>
      <p:ext uri="{BB962C8B-B14F-4D97-AF65-F5344CB8AC3E}">
        <p14:creationId xmlns:p14="http://schemas.microsoft.com/office/powerpoint/2010/main" val="421143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6886804"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疯狂的比特币</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历史上涨幅最大的资产</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65" y="1515921"/>
            <a:ext cx="7757609" cy="4694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5"/>
          <p:cNvSpPr>
            <a:spLocks noChangeArrowheads="1"/>
          </p:cNvSpPr>
          <p:nvPr/>
        </p:nvSpPr>
        <p:spPr bwMode="auto">
          <a:xfrm>
            <a:off x="7801500" y="1125386"/>
            <a:ext cx="4509982" cy="5516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u"/>
              <a:tabLst/>
            </a:pP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2009</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年元月</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-2010</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年</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5</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月，近一年半，基本上没有价格</a:t>
            </a:r>
            <a:endParaRPr kumimoji="0" lang="zh-CN" sz="900" b="0" i="0" u="none" strike="noStrike" cap="none" normalizeH="0" baseline="0" dirty="0" smtClean="0">
              <a:ln>
                <a:noFill/>
              </a:ln>
              <a:effectLst/>
              <a:latin typeface="Arial" pitchFamily="34" charset="0"/>
              <a:ea typeface="宋体" pitchFamily="2" charset="-122"/>
              <a:cs typeface="宋体" pitchFamily="2" charset="-122"/>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2010.5</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月，拉丝勒用一万个</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BTC</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换一个披萨，现值约</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1.8</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亿人民币。</a:t>
            </a:r>
            <a:endParaRPr kumimoji="0" lang="zh-CN" sz="900" b="0" i="0" u="none" strike="noStrike" cap="none" normalizeH="0" baseline="0" dirty="0" smtClean="0">
              <a:ln>
                <a:noFill/>
              </a:ln>
              <a:effectLst/>
              <a:latin typeface="Arial" pitchFamily="34" charset="0"/>
              <a:ea typeface="宋体" pitchFamily="2" charset="-122"/>
              <a:cs typeface="宋体" pitchFamily="2" charset="-122"/>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2010.8</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月，第一次出现在交易所，价格</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0.0769</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美分。</a:t>
            </a:r>
            <a:endParaRPr kumimoji="0" lang="zh-CN" sz="900" b="0" i="0" u="none" strike="noStrike" cap="none" normalizeH="0" baseline="0" dirty="0" smtClean="0">
              <a:ln>
                <a:noFill/>
              </a:ln>
              <a:effectLst/>
              <a:latin typeface="Arial" pitchFamily="34" charset="0"/>
              <a:ea typeface="宋体" pitchFamily="2" charset="-122"/>
              <a:cs typeface="宋体" pitchFamily="2" charset="-122"/>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2011</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年</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4</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月，由</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1</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美元，到</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5</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美元，到</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10</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美元，到</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20</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美元。</a:t>
            </a:r>
            <a:endParaRPr kumimoji="0" lang="zh-CN" sz="900" b="0" i="0" u="none" strike="noStrike" cap="none" normalizeH="0" baseline="0" dirty="0" smtClean="0">
              <a:ln>
                <a:noFill/>
              </a:ln>
              <a:effectLst/>
              <a:latin typeface="Arial" pitchFamily="34" charset="0"/>
              <a:ea typeface="宋体" pitchFamily="2" charset="-122"/>
              <a:cs typeface="宋体" pitchFamily="2" charset="-122"/>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2011</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年</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6</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月，第一次涨到</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30</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美元。</a:t>
            </a:r>
            <a:endParaRPr kumimoji="0" lang="zh-CN" sz="900" b="0" i="0" u="none" strike="noStrike" cap="none" normalizeH="0" baseline="0" dirty="0" smtClean="0">
              <a:ln>
                <a:noFill/>
              </a:ln>
              <a:effectLst/>
              <a:latin typeface="Arial" pitchFamily="34" charset="0"/>
              <a:ea typeface="宋体" pitchFamily="2" charset="-122"/>
              <a:cs typeface="宋体" pitchFamily="2" charset="-122"/>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2012</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年初，最低不到</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2</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美分。</a:t>
            </a:r>
            <a:endParaRPr kumimoji="0" lang="zh-CN" sz="900" b="0" i="0" u="none" strike="noStrike" cap="none" normalizeH="0" baseline="0" dirty="0" smtClean="0">
              <a:ln>
                <a:noFill/>
              </a:ln>
              <a:effectLst/>
              <a:latin typeface="Arial" pitchFamily="34" charset="0"/>
              <a:ea typeface="宋体" pitchFamily="2" charset="-122"/>
              <a:cs typeface="宋体" pitchFamily="2" charset="-122"/>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2012</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年底，一直在底价徘徊。最高也只有</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30</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美元的三分之一</a:t>
            </a:r>
            <a:endParaRPr kumimoji="0" lang="en-US" altLang="zh-CN" sz="1200" b="0" i="0" u="none" strike="noStrike" cap="none" normalizeH="0" baseline="0" dirty="0" smtClean="0">
              <a:ln>
                <a:noFill/>
              </a:ln>
              <a:effectLst/>
              <a:latin typeface="微软雅黑" pitchFamily="34" charset="-122"/>
              <a:ea typeface="微软雅黑" pitchFamily="34" charset="-122"/>
              <a:cs typeface="宋体" pitchFamily="2" charset="-122"/>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2013</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年</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4</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月，最高到</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260</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美元。</a:t>
            </a:r>
            <a:endParaRPr kumimoji="0" lang="zh-CN" sz="900" b="0" i="0" u="none" strike="noStrike" cap="none" normalizeH="0" baseline="0" dirty="0" smtClean="0">
              <a:ln>
                <a:noFill/>
              </a:ln>
              <a:effectLst/>
              <a:latin typeface="Arial" pitchFamily="34" charset="0"/>
              <a:ea typeface="宋体" pitchFamily="2" charset="-122"/>
              <a:cs typeface="宋体" pitchFamily="2" charset="-122"/>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2013.5</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月，又狂跌到</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68</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美元。</a:t>
            </a:r>
            <a:endParaRPr kumimoji="0" lang="zh-CN" sz="900" b="0" i="0" u="none" strike="noStrike" cap="none" normalizeH="0" baseline="0" dirty="0" smtClean="0">
              <a:ln>
                <a:noFill/>
              </a:ln>
              <a:effectLst/>
              <a:latin typeface="Arial" pitchFamily="34" charset="0"/>
              <a:ea typeface="宋体" pitchFamily="2" charset="-122"/>
              <a:cs typeface="宋体" pitchFamily="2" charset="-122"/>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2013.7</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月，价格</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66</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美元。</a:t>
            </a:r>
            <a:endParaRPr kumimoji="0" lang="zh-CN" sz="900" b="0" i="0" u="none" strike="noStrike" cap="none" normalizeH="0" baseline="0" dirty="0" smtClean="0">
              <a:ln>
                <a:noFill/>
              </a:ln>
              <a:effectLst/>
              <a:latin typeface="Arial" pitchFamily="34" charset="0"/>
              <a:ea typeface="宋体" pitchFamily="2" charset="-122"/>
              <a:cs typeface="宋体" pitchFamily="2" charset="-122"/>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2013.11</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月底，最高</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1242</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美元，约</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8900</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人民币。</a:t>
            </a:r>
            <a:endParaRPr kumimoji="0" lang="zh-CN" sz="900" b="0" i="0" u="none" strike="noStrike" cap="none" normalizeH="0" baseline="0" dirty="0" smtClean="0">
              <a:ln>
                <a:noFill/>
              </a:ln>
              <a:effectLst/>
              <a:latin typeface="Arial" pitchFamily="34" charset="0"/>
              <a:ea typeface="宋体" pitchFamily="2" charset="-122"/>
              <a:cs typeface="宋体" pitchFamily="2" charset="-122"/>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2014.1</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月，狂跌到</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114</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美元，约</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900</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人民币，随后又盘升至：</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1000</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多</a:t>
            </a:r>
            <a:endParaRPr kumimoji="0" lang="zh-CN" sz="900" b="0" i="0" u="none" strike="noStrike" cap="none" normalizeH="0" baseline="0" dirty="0" smtClean="0">
              <a:ln>
                <a:noFill/>
              </a:ln>
              <a:effectLst/>
              <a:latin typeface="Arial" pitchFamily="34" charset="0"/>
              <a:ea typeface="宋体" pitchFamily="2" charset="-122"/>
              <a:cs typeface="宋体" pitchFamily="2" charset="-122"/>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2016</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年上半年</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2000</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多元，至</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3000</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多，到</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7</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月</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5200</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多</a:t>
            </a:r>
            <a:r>
              <a:rPr kumimoji="0" lang="zh-CN" sz="1200" b="0" i="0" u="none" strike="noStrike" cap="none" normalizeH="0" baseline="0" dirty="0" smtClean="0">
                <a:ln>
                  <a:noFill/>
                </a:ln>
                <a:effectLst/>
                <a:latin typeface="Arial"/>
                <a:ea typeface="微软雅黑" pitchFamily="34" charset="-122"/>
                <a:cs typeface="宋体" pitchFamily="2" charset="-122"/>
              </a:rPr>
              <a:t>  </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两天回调到</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3280</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多</a:t>
            </a:r>
            <a:endParaRPr kumimoji="0" lang="zh-CN" sz="900" b="0" i="0" u="none" strike="noStrike" cap="none" normalizeH="0" baseline="0" dirty="0" smtClean="0">
              <a:ln>
                <a:noFill/>
              </a:ln>
              <a:effectLst/>
              <a:latin typeface="Arial" pitchFamily="34" charset="0"/>
              <a:ea typeface="宋体" pitchFamily="2" charset="-122"/>
              <a:cs typeface="宋体" pitchFamily="2" charset="-122"/>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u"/>
              <a:tabLst/>
            </a:pP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2017</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年</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1</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月</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1</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号从</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9000</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多一下跌倒</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5000</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多，</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6</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月初比特币价格再创新高达到</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31000</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7</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月中回落到</a:t>
            </a:r>
            <a:r>
              <a:rPr kumimoji="0" lang="zh-CN" altLang="zh-CN" sz="1200" b="0" i="0" u="none" strike="noStrike" cap="none" normalizeH="0" baseline="0" dirty="0" smtClean="0">
                <a:ln>
                  <a:noFill/>
                </a:ln>
                <a:effectLst/>
                <a:latin typeface="微软雅黑" pitchFamily="34" charset="-122"/>
                <a:ea typeface="微软雅黑" pitchFamily="34" charset="-122"/>
                <a:cs typeface="宋体" pitchFamily="2" charset="-122"/>
              </a:rPr>
              <a:t>13000</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a:t>
            </a:r>
            <a:r>
              <a:rPr kumimoji="0" lang="zh-CN" altLang="en-US" sz="1200" b="0" i="0" u="none" strike="noStrike" cap="none" normalizeH="0" baseline="0" dirty="0" smtClean="0">
                <a:ln>
                  <a:noFill/>
                </a:ln>
                <a:effectLst/>
                <a:latin typeface="微软雅黑" pitchFamily="34" charset="-122"/>
                <a:ea typeface="微软雅黑" pitchFamily="34" charset="-122"/>
                <a:cs typeface="宋体" pitchFamily="2" charset="-122"/>
              </a:rPr>
              <a:t>一月份最高达到</a:t>
            </a:r>
            <a:r>
              <a:rPr kumimoji="0" lang="en-US" altLang="zh-CN" sz="1200" b="0" i="0" u="none" strike="noStrike" cap="none" normalizeH="0" baseline="0" dirty="0" smtClean="0">
                <a:ln>
                  <a:noFill/>
                </a:ln>
                <a:effectLst/>
                <a:latin typeface="微软雅黑" pitchFamily="34" charset="-122"/>
                <a:ea typeface="微软雅黑" pitchFamily="34" charset="-122"/>
                <a:cs typeface="宋体" pitchFamily="2" charset="-122"/>
              </a:rPr>
              <a:t>13</a:t>
            </a:r>
            <a:r>
              <a:rPr lang="zh-CN" altLang="en-US" sz="1200" dirty="0" smtClean="0">
                <a:latin typeface="微软雅黑" pitchFamily="34" charset="-122"/>
                <a:ea typeface="微软雅黑" pitchFamily="34" charset="-122"/>
                <a:cs typeface="宋体" pitchFamily="2" charset="-122"/>
              </a:rPr>
              <a:t>万人民币，后最低跌到</a:t>
            </a:r>
            <a:r>
              <a:rPr lang="en-US" altLang="zh-CN" sz="1200" dirty="0" smtClean="0">
                <a:latin typeface="微软雅黑" pitchFamily="34" charset="-122"/>
                <a:ea typeface="微软雅黑" pitchFamily="34" charset="-122"/>
                <a:cs typeface="宋体" pitchFamily="2" charset="-122"/>
              </a:rPr>
              <a:t>4000</a:t>
            </a:r>
            <a:r>
              <a:rPr kumimoji="0" lang="zh-CN" sz="1200" b="0" i="0" u="none" strike="noStrike" cap="none" normalizeH="0" baseline="0" dirty="0" smtClean="0">
                <a:ln>
                  <a:noFill/>
                </a:ln>
                <a:effectLst/>
                <a:latin typeface="微软雅黑" pitchFamily="34" charset="-122"/>
                <a:ea typeface="微软雅黑" pitchFamily="34" charset="-122"/>
                <a:cs typeface="宋体" pitchFamily="2" charset="-122"/>
              </a:rPr>
              <a:t>。</a:t>
            </a:r>
            <a:endParaRPr kumimoji="0" lang="en-US" altLang="zh-CN" sz="1200" b="0" i="0" u="none" strike="noStrike" cap="none" normalizeH="0" baseline="0" dirty="0" smtClean="0">
              <a:ln>
                <a:noFill/>
              </a:ln>
              <a:effectLst/>
              <a:latin typeface="微软雅黑" pitchFamily="34" charset="-122"/>
              <a:ea typeface="微软雅黑" pitchFamily="34" charset="-122"/>
              <a:cs typeface="宋体" pitchFamily="2" charset="-122"/>
            </a:endParaRPr>
          </a:p>
          <a:p>
            <a:pPr marR="0" lvl="0" algn="l" defTabSz="914400" rtl="0" eaLnBrk="0" fontAlgn="base" latinLnBrk="0" hangingPunct="0">
              <a:lnSpc>
                <a:spcPct val="100000"/>
              </a:lnSpc>
              <a:spcBef>
                <a:spcPct val="0"/>
              </a:spcBef>
              <a:spcAft>
                <a:spcPct val="0"/>
              </a:spcAft>
              <a:buClrTx/>
              <a:buSzTx/>
              <a:tabLst/>
            </a:pPr>
            <a:endParaRPr lang="en-US" altLang="zh-CN" sz="1050" dirty="0">
              <a:latin typeface="微软雅黑" pitchFamily="34" charset="-122"/>
              <a:ea typeface="微软雅黑" pitchFamily="34" charset="-122"/>
              <a:cs typeface="宋体" pitchFamily="2" charset="-122"/>
            </a:endParaRPr>
          </a:p>
        </p:txBody>
      </p:sp>
      <p:sp>
        <p:nvSpPr>
          <p:cNvPr id="2" name="TextBox 1"/>
          <p:cNvSpPr txBox="1"/>
          <p:nvPr/>
        </p:nvSpPr>
        <p:spPr>
          <a:xfrm>
            <a:off x="263254" y="3128028"/>
            <a:ext cx="986326" cy="1077218"/>
          </a:xfrm>
          <a:prstGeom prst="rect">
            <a:avLst/>
          </a:prstGeom>
          <a:noFill/>
        </p:spPr>
        <p:txBody>
          <a:bodyPr wrap="square" rtlCol="0">
            <a:spAutoFit/>
          </a:bodyPr>
          <a:lstStyle/>
          <a:p>
            <a:r>
              <a:rPr lang="en-US" altLang="zh-CN" sz="1600" dirty="0" smtClean="0"/>
              <a:t>2011</a:t>
            </a:r>
            <a:r>
              <a:rPr lang="zh-CN" altLang="en-US" sz="1600" dirty="0" smtClean="0"/>
              <a:t>年</a:t>
            </a:r>
            <a:r>
              <a:rPr lang="en-US" altLang="zh-CN" sz="1600" dirty="0" smtClean="0"/>
              <a:t>5-6</a:t>
            </a:r>
            <a:r>
              <a:rPr lang="zh-CN" altLang="en-US" sz="1600" dirty="0" smtClean="0"/>
              <a:t>月美国债务上限危机</a:t>
            </a:r>
            <a:endParaRPr lang="zh-CN" altLang="en-US" sz="1600" dirty="0"/>
          </a:p>
        </p:txBody>
      </p:sp>
      <p:sp>
        <p:nvSpPr>
          <p:cNvPr id="8" name="TextBox 7"/>
          <p:cNvSpPr txBox="1"/>
          <p:nvPr/>
        </p:nvSpPr>
        <p:spPr>
          <a:xfrm>
            <a:off x="1787084" y="2774633"/>
            <a:ext cx="986326" cy="1077218"/>
          </a:xfrm>
          <a:prstGeom prst="rect">
            <a:avLst/>
          </a:prstGeom>
          <a:noFill/>
        </p:spPr>
        <p:txBody>
          <a:bodyPr wrap="square" rtlCol="0">
            <a:spAutoFit/>
          </a:bodyPr>
          <a:lstStyle/>
          <a:p>
            <a:r>
              <a:rPr lang="en-US" altLang="zh-CN" sz="1600" dirty="0" smtClean="0"/>
              <a:t>2013</a:t>
            </a:r>
            <a:r>
              <a:rPr lang="zh-CN" altLang="en-US" sz="1600" dirty="0" smtClean="0"/>
              <a:t>年</a:t>
            </a:r>
            <a:r>
              <a:rPr lang="en-US" altLang="zh-CN" sz="1600" dirty="0" smtClean="0"/>
              <a:t>2-3</a:t>
            </a:r>
            <a:r>
              <a:rPr lang="zh-CN" altLang="en-US" sz="1600" dirty="0" smtClean="0"/>
              <a:t>月塞浦路斯债务危机</a:t>
            </a:r>
            <a:endParaRPr lang="zh-CN" altLang="en-US" sz="1600" dirty="0"/>
          </a:p>
        </p:txBody>
      </p:sp>
      <p:sp>
        <p:nvSpPr>
          <p:cNvPr id="9" name="TextBox 8"/>
          <p:cNvSpPr txBox="1"/>
          <p:nvPr/>
        </p:nvSpPr>
        <p:spPr>
          <a:xfrm>
            <a:off x="2612465" y="1936082"/>
            <a:ext cx="1110972" cy="830997"/>
          </a:xfrm>
          <a:prstGeom prst="rect">
            <a:avLst/>
          </a:prstGeom>
          <a:noFill/>
        </p:spPr>
        <p:txBody>
          <a:bodyPr wrap="square" rtlCol="0">
            <a:spAutoFit/>
          </a:bodyPr>
          <a:lstStyle/>
          <a:p>
            <a:r>
              <a:rPr lang="en-US" altLang="zh-CN" sz="1600" dirty="0" smtClean="0"/>
              <a:t>2013</a:t>
            </a:r>
            <a:r>
              <a:rPr lang="zh-CN" altLang="en-US" sz="1600" dirty="0" smtClean="0"/>
              <a:t>年</a:t>
            </a:r>
            <a:r>
              <a:rPr lang="en-US" altLang="zh-CN" sz="1600" dirty="0" smtClean="0"/>
              <a:t>9-10</a:t>
            </a:r>
            <a:r>
              <a:rPr lang="zh-CN" altLang="en-US" sz="1600" dirty="0" smtClean="0"/>
              <a:t>美国停摆危机</a:t>
            </a:r>
            <a:endParaRPr lang="zh-CN" altLang="en-US" sz="1600" dirty="0"/>
          </a:p>
        </p:txBody>
      </p:sp>
      <p:sp>
        <p:nvSpPr>
          <p:cNvPr id="3" name="TextBox 2"/>
          <p:cNvSpPr txBox="1"/>
          <p:nvPr/>
        </p:nvSpPr>
        <p:spPr>
          <a:xfrm>
            <a:off x="95009" y="1537489"/>
            <a:ext cx="4168006" cy="369332"/>
          </a:xfrm>
          <a:prstGeom prst="rect">
            <a:avLst/>
          </a:prstGeom>
          <a:noFill/>
        </p:spPr>
        <p:txBody>
          <a:bodyPr wrap="square" rtlCol="0">
            <a:spAutoFit/>
          </a:bodyPr>
          <a:lstStyle/>
          <a:p>
            <a:r>
              <a:rPr lang="zh-CN" altLang="en-US" b="1" dirty="0" smtClean="0"/>
              <a:t>比特币的三次蜕变分别依托于</a:t>
            </a:r>
            <a:r>
              <a:rPr lang="zh-CN" altLang="en-US" b="1" dirty="0"/>
              <a:t>三</a:t>
            </a:r>
            <a:r>
              <a:rPr lang="zh-CN" altLang="en-US" b="1" dirty="0" smtClean="0"/>
              <a:t>次危机</a:t>
            </a:r>
            <a:endParaRPr lang="zh-CN" altLang="en-US" b="1" dirty="0"/>
          </a:p>
        </p:txBody>
      </p:sp>
      <p:sp>
        <p:nvSpPr>
          <p:cNvPr id="4" name="矩形 3"/>
          <p:cNvSpPr/>
          <p:nvPr/>
        </p:nvSpPr>
        <p:spPr>
          <a:xfrm>
            <a:off x="6247181" y="1799539"/>
            <a:ext cx="460857" cy="2267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FF0000"/>
              </a:solidFill>
            </a:endParaRPr>
          </a:p>
        </p:txBody>
      </p:sp>
      <p:sp>
        <p:nvSpPr>
          <p:cNvPr id="5" name="TextBox 4"/>
          <p:cNvSpPr txBox="1"/>
          <p:nvPr/>
        </p:nvSpPr>
        <p:spPr>
          <a:xfrm>
            <a:off x="6298386" y="1748334"/>
            <a:ext cx="636422" cy="369332"/>
          </a:xfrm>
          <a:prstGeom prst="rect">
            <a:avLst/>
          </a:prstGeom>
          <a:noFill/>
        </p:spPr>
        <p:txBody>
          <a:bodyPr wrap="square" rtlCol="0">
            <a:spAutoFit/>
          </a:bodyPr>
          <a:lstStyle/>
          <a:p>
            <a:r>
              <a:rPr lang="en-US" altLang="zh-CN" b="1" dirty="0" smtClean="0">
                <a:solidFill>
                  <a:srgbClr val="C00000"/>
                </a:solidFill>
              </a:rPr>
              <a:t>-70</a:t>
            </a:r>
            <a:endParaRPr lang="zh-CN" altLang="en-US" b="1" dirty="0">
              <a:solidFill>
                <a:srgbClr val="C00000"/>
              </a:solidFill>
            </a:endParaRPr>
          </a:p>
        </p:txBody>
      </p:sp>
    </p:spTree>
    <p:extLst>
      <p:ext uri="{BB962C8B-B14F-4D97-AF65-F5344CB8AC3E}">
        <p14:creationId xmlns:p14="http://schemas.microsoft.com/office/powerpoint/2010/main" val="8297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6066066"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疯狂的比特币</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无数次被宣判死亡</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132677" y="1301749"/>
            <a:ext cx="9511492" cy="5041901"/>
            <a:chOff x="1073958" y="1422399"/>
            <a:chExt cx="8620125" cy="4691423"/>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337"/>
            <a:stretch/>
          </p:blipFill>
          <p:spPr bwMode="auto">
            <a:xfrm>
              <a:off x="1073958" y="1422399"/>
              <a:ext cx="8620125" cy="4691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7140024" y="4432300"/>
              <a:ext cx="2554059" cy="162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77874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3057229"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比特</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币价值形成</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49701" y="1271188"/>
            <a:ext cx="5921915" cy="2031325"/>
          </a:xfrm>
          <a:prstGeom prst="rect">
            <a:avLst/>
          </a:prstGeom>
          <a:noFill/>
        </p:spPr>
        <p:txBody>
          <a:bodyPr wrap="square" rtlCol="0">
            <a:spAutoFit/>
          </a:bodyPr>
          <a:lstStyle/>
          <a:p>
            <a:endParaRPr lang="en-US" altLang="zh-CN" dirty="0" smtClean="0"/>
          </a:p>
          <a:p>
            <a:r>
              <a:rPr lang="zh-CN" altLang="en-US" dirty="0" smtClean="0"/>
              <a:t>比特币诞生于</a:t>
            </a:r>
            <a:r>
              <a:rPr lang="en-US" altLang="zh-CN" dirty="0" smtClean="0"/>
              <a:t>2009</a:t>
            </a:r>
            <a:r>
              <a:rPr lang="zh-CN" altLang="en-US" dirty="0" smtClean="0"/>
              <a:t>年</a:t>
            </a:r>
            <a:r>
              <a:rPr lang="en-US" altLang="zh-CN" dirty="0" smtClean="0"/>
              <a:t>1</a:t>
            </a:r>
            <a:r>
              <a:rPr lang="zh-CN" altLang="en-US" dirty="0" smtClean="0"/>
              <a:t>月，最初价值基本为</a:t>
            </a:r>
            <a:r>
              <a:rPr lang="en-US" altLang="zh-CN" dirty="0" smtClean="0"/>
              <a:t>0</a:t>
            </a:r>
          </a:p>
          <a:p>
            <a:r>
              <a:rPr lang="en-US" altLang="zh-CN" dirty="0" smtClean="0"/>
              <a:t>2010</a:t>
            </a:r>
            <a:r>
              <a:rPr lang="zh-CN" altLang="en-US" dirty="0" smtClean="0"/>
              <a:t>年</a:t>
            </a:r>
            <a:r>
              <a:rPr lang="en-US" altLang="zh-CN" dirty="0" smtClean="0"/>
              <a:t>5</a:t>
            </a:r>
            <a:r>
              <a:rPr lang="zh-CN" altLang="en-US" dirty="0" smtClean="0"/>
              <a:t>月</a:t>
            </a:r>
            <a:r>
              <a:rPr lang="en-US" altLang="zh-CN" dirty="0" smtClean="0"/>
              <a:t>22</a:t>
            </a:r>
            <a:r>
              <a:rPr lang="zh-CN" altLang="en-US" dirty="0" smtClean="0"/>
              <a:t>日的披萨，比特币才获得了</a:t>
            </a:r>
            <a:r>
              <a:rPr lang="en-US" altLang="zh-CN" dirty="0" smtClean="0"/>
              <a:t>0.003</a:t>
            </a:r>
            <a:r>
              <a:rPr lang="zh-CN" altLang="en-US" dirty="0" smtClean="0"/>
              <a:t>美金的价格</a:t>
            </a:r>
            <a:endParaRPr lang="en-US" altLang="zh-CN" dirty="0"/>
          </a:p>
          <a:p>
            <a:endParaRPr lang="en-US" altLang="zh-CN" dirty="0" smtClean="0"/>
          </a:p>
          <a:p>
            <a:endParaRPr lang="en-US" altLang="zh-CN" b="1" dirty="0" smtClean="0"/>
          </a:p>
          <a:p>
            <a:endParaRPr lang="en-US" altLang="zh-CN" b="1" dirty="0"/>
          </a:p>
          <a:p>
            <a:r>
              <a:rPr lang="zh-CN" altLang="en-US" b="1" dirty="0" smtClean="0"/>
              <a:t>比特币价值的起源</a:t>
            </a:r>
            <a:r>
              <a:rPr lang="en-US" altLang="zh-CN" b="1" dirty="0" smtClean="0"/>
              <a:t>—</a:t>
            </a:r>
            <a:r>
              <a:rPr lang="zh-CN" altLang="en-US" b="1" dirty="0" smtClean="0"/>
              <a:t>暗网的地下交易需求</a:t>
            </a:r>
            <a:endParaRPr lang="en-US" altLang="zh-CN" b="1" dirty="0" smtClean="0"/>
          </a:p>
        </p:txBody>
      </p:sp>
      <p:pic>
        <p:nvPicPr>
          <p:cNvPr id="1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940" y="3862069"/>
            <a:ext cx="3522532" cy="2267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右箭头 1"/>
          <p:cNvSpPr/>
          <p:nvPr/>
        </p:nvSpPr>
        <p:spPr>
          <a:xfrm>
            <a:off x="4418383" y="3959807"/>
            <a:ext cx="1477668" cy="1788843"/>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9793" y="5206915"/>
            <a:ext cx="1549205" cy="843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1905" y="1096870"/>
            <a:ext cx="2971374" cy="5071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99793" y="4256073"/>
            <a:ext cx="2192207" cy="73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3368" y="6429869"/>
            <a:ext cx="4212779" cy="29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793" y="2908781"/>
            <a:ext cx="1579863" cy="1121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6415434" y="2015182"/>
            <a:ext cx="307237" cy="3970318"/>
          </a:xfrm>
          <a:prstGeom prst="rect">
            <a:avLst/>
          </a:prstGeom>
        </p:spPr>
        <p:txBody>
          <a:bodyPr wrap="square">
            <a:spAutoFit/>
          </a:bodyPr>
          <a:lstStyle/>
          <a:p>
            <a:r>
              <a:rPr lang="zh-CN" altLang="en-US" b="1" dirty="0"/>
              <a:t>比特币</a:t>
            </a:r>
            <a:r>
              <a:rPr lang="zh-CN" altLang="en-US" b="1" dirty="0" smtClean="0"/>
              <a:t>价值的飞跃</a:t>
            </a:r>
            <a:endParaRPr lang="en-US" altLang="zh-CN" b="1" dirty="0" smtClean="0"/>
          </a:p>
          <a:p>
            <a:r>
              <a:rPr lang="en-US" altLang="zh-CN" b="1" dirty="0" smtClean="0"/>
              <a:t>|</a:t>
            </a:r>
            <a:r>
              <a:rPr lang="zh-CN" altLang="en-US" b="1" dirty="0" smtClean="0"/>
              <a:t>共识的产生</a:t>
            </a:r>
            <a:endParaRPr lang="en-US" altLang="zh-CN" b="1" dirty="0"/>
          </a:p>
        </p:txBody>
      </p:sp>
    </p:spTree>
    <p:extLst>
      <p:ext uri="{BB962C8B-B14F-4D97-AF65-F5344CB8AC3E}">
        <p14:creationId xmlns:p14="http://schemas.microsoft.com/office/powerpoint/2010/main" val="3692364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7"/>
          <p:cNvGrpSpPr/>
          <p:nvPr/>
        </p:nvGrpSpPr>
        <p:grpSpPr>
          <a:xfrm>
            <a:off x="5023040" y="3016948"/>
            <a:ext cx="2498670" cy="1250991"/>
            <a:chOff x="2757770" y="2938578"/>
            <a:chExt cx="2498670" cy="1250991"/>
          </a:xfrm>
        </p:grpSpPr>
        <p:sp>
          <p:nvSpPr>
            <p:cNvPr id="5" name="TextBox 59"/>
            <p:cNvSpPr txBox="1">
              <a:spLocks noChangeArrowheads="1"/>
            </p:cNvSpPr>
            <p:nvPr/>
          </p:nvSpPr>
          <p:spPr bwMode="auto">
            <a:xfrm flipH="1">
              <a:off x="3115977" y="2938578"/>
              <a:ext cx="1782258" cy="707886"/>
            </a:xfrm>
            <a:prstGeom prst="rect">
              <a:avLst/>
            </a:prstGeom>
            <a:no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a:defRPr/>
              </a:pPr>
              <a:r>
                <a:rPr lang="zh-CN" altLang="en-US" sz="2000" kern="0" dirty="0" smtClean="0">
                  <a:solidFill>
                    <a:srgbClr val="1D9FDB"/>
                  </a:solidFill>
                  <a:latin typeface="Impact" panose="020B0806030902050204" pitchFamily="34" charset="0"/>
                  <a:ea typeface="微软雅黑" panose="020B0503020204020204" pitchFamily="34" charset="-122"/>
                </a:rPr>
                <a:t>区块链技术的变革</a:t>
              </a:r>
              <a:endParaRPr lang="en-US" altLang="zh-CN" sz="2000" kern="0" dirty="0">
                <a:solidFill>
                  <a:srgbClr val="1D9FDB"/>
                </a:solidFill>
                <a:latin typeface="Impact" panose="020B0806030902050204" pitchFamily="34" charset="0"/>
                <a:ea typeface="微软雅黑" panose="020B0503020204020204" pitchFamily="34" charset="-122"/>
              </a:endParaRPr>
            </a:p>
          </p:txBody>
        </p:sp>
        <p:sp>
          <p:nvSpPr>
            <p:cNvPr id="6" name="椭圆 5"/>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538C"/>
                </a:solidFill>
              </a:endParaRPr>
            </a:p>
          </p:txBody>
        </p:sp>
        <p:sp>
          <p:nvSpPr>
            <p:cNvPr id="7" name="矩形 6"/>
            <p:cNvSpPr/>
            <p:nvPr/>
          </p:nvSpPr>
          <p:spPr>
            <a:xfrm>
              <a:off x="2757770" y="3801706"/>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538C"/>
                </a:solidFill>
              </a:endParaRPr>
            </a:p>
          </p:txBody>
        </p:sp>
      </p:grpSp>
      <p:sp>
        <p:nvSpPr>
          <p:cNvPr id="8" name="任意多边形 38"/>
          <p:cNvSpPr/>
          <p:nvPr/>
        </p:nvSpPr>
        <p:spPr>
          <a:xfrm>
            <a:off x="5318387" y="2202028"/>
            <a:ext cx="1954610" cy="1113172"/>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1" fmla="*/ 1054278 w 1845118"/>
              <a:gd name="connsiteY0-2" fmla="*/ 539460 h 1113172"/>
              <a:gd name="connsiteX1-3" fmla="*/ 0 w 1845118"/>
              <a:gd name="connsiteY1-4" fmla="*/ 539460 h 1113172"/>
              <a:gd name="connsiteX2-5" fmla="*/ 0 w 1845118"/>
              <a:gd name="connsiteY2-6" fmla="*/ 0 h 1113172"/>
              <a:gd name="connsiteX3-7" fmla="*/ 1845118 w 1845118"/>
              <a:gd name="connsiteY3-8" fmla="*/ 0 h 1113172"/>
              <a:gd name="connsiteX4-9" fmla="*/ 1845118 w 1845118"/>
              <a:gd name="connsiteY4-10" fmla="*/ 1113172 h 1113172"/>
              <a:gd name="connsiteX5-11" fmla="*/ 1054278 w 1845118"/>
              <a:gd name="connsiteY5-12" fmla="*/ 1113172 h 1113172"/>
              <a:gd name="connsiteX6" fmla="*/ 1145718 w 1845118"/>
              <a:gd name="connsiteY6" fmla="*/ 630900 h 1113172"/>
              <a:gd name="connsiteX0-13" fmla="*/ 1054278 w 1845118"/>
              <a:gd name="connsiteY0-14" fmla="*/ 539460 h 1113172"/>
              <a:gd name="connsiteX1-15" fmla="*/ 0 w 1845118"/>
              <a:gd name="connsiteY1-16" fmla="*/ 539460 h 1113172"/>
              <a:gd name="connsiteX2-17" fmla="*/ 0 w 1845118"/>
              <a:gd name="connsiteY2-18" fmla="*/ 0 h 1113172"/>
              <a:gd name="connsiteX3-19" fmla="*/ 1845118 w 1845118"/>
              <a:gd name="connsiteY3-20" fmla="*/ 0 h 1113172"/>
              <a:gd name="connsiteX4-21" fmla="*/ 1845118 w 1845118"/>
              <a:gd name="connsiteY4-22" fmla="*/ 1113172 h 1113172"/>
              <a:gd name="connsiteX5-23" fmla="*/ 1054278 w 1845118"/>
              <a:gd name="connsiteY5-24" fmla="*/ 1113172 h 1113172"/>
              <a:gd name="connsiteX0-25" fmla="*/ 0 w 1845118"/>
              <a:gd name="connsiteY0-26" fmla="*/ 539460 h 1113172"/>
              <a:gd name="connsiteX1-27" fmla="*/ 0 w 1845118"/>
              <a:gd name="connsiteY1-28" fmla="*/ 0 h 1113172"/>
              <a:gd name="connsiteX2-29" fmla="*/ 1845118 w 1845118"/>
              <a:gd name="connsiteY2-30" fmla="*/ 0 h 1113172"/>
              <a:gd name="connsiteX3-31" fmla="*/ 1845118 w 1845118"/>
              <a:gd name="connsiteY3-32" fmla="*/ 1113172 h 1113172"/>
              <a:gd name="connsiteX4-33" fmla="*/ 1054278 w 1845118"/>
              <a:gd name="connsiteY4-34" fmla="*/ 1113172 h 1113172"/>
              <a:gd name="connsiteX0-35" fmla="*/ 0 w 1845118"/>
              <a:gd name="connsiteY0-36" fmla="*/ 539460 h 1113172"/>
              <a:gd name="connsiteX1-37" fmla="*/ 0 w 1845118"/>
              <a:gd name="connsiteY1-38" fmla="*/ 0 h 1113172"/>
              <a:gd name="connsiteX2-39" fmla="*/ 1845118 w 1845118"/>
              <a:gd name="connsiteY2-40" fmla="*/ 0 h 1113172"/>
              <a:gd name="connsiteX3-41" fmla="*/ 1845118 w 1845118"/>
              <a:gd name="connsiteY3-42" fmla="*/ 1113172 h 1113172"/>
            </a:gdLst>
            <a:ahLst/>
            <a:cxnLst>
              <a:cxn ang="0">
                <a:pos x="connsiteX0-1" y="connsiteY0-2"/>
              </a:cxn>
              <a:cxn ang="0">
                <a:pos x="connsiteX1-3" y="connsiteY1-4"/>
              </a:cxn>
              <a:cxn ang="0">
                <a:pos x="connsiteX2-5" y="connsiteY2-6"/>
              </a:cxn>
              <a:cxn ang="0">
                <a:pos x="connsiteX3-7" y="connsiteY3-8"/>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5A538C"/>
              </a:solidFill>
            </a:endParaRPr>
          </a:p>
        </p:txBody>
      </p:sp>
      <p:sp>
        <p:nvSpPr>
          <p:cNvPr id="9" name="任意多边形 36"/>
          <p:cNvSpPr/>
          <p:nvPr/>
        </p:nvSpPr>
        <p:spPr>
          <a:xfrm>
            <a:off x="5023040" y="2510207"/>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1" fmla="*/ 618105 w 2362498"/>
              <a:gd name="connsiteY0-2" fmla="*/ 1612423 h 1827878"/>
              <a:gd name="connsiteX1-3" fmla="*/ 2362498 w 2362498"/>
              <a:gd name="connsiteY1-4" fmla="*/ 1612423 h 1827878"/>
              <a:gd name="connsiteX2-5" fmla="*/ 2362498 w 2362498"/>
              <a:gd name="connsiteY2-6" fmla="*/ 1827878 h 1827878"/>
              <a:gd name="connsiteX3-7" fmla="*/ 839514 w 2362498"/>
              <a:gd name="connsiteY3-8" fmla="*/ 1827878 h 1827878"/>
              <a:gd name="connsiteX4-9" fmla="*/ 433218 w 2362498"/>
              <a:gd name="connsiteY4-10" fmla="*/ 1827878 h 1827878"/>
              <a:gd name="connsiteX5-11" fmla="*/ 433218 w 2362498"/>
              <a:gd name="connsiteY5-12" fmla="*/ 1826314 h 1827878"/>
              <a:gd name="connsiteX6-13" fmla="*/ 0 w 2362498"/>
              <a:gd name="connsiteY6-14" fmla="*/ 1826314 h 1827878"/>
              <a:gd name="connsiteX7-15" fmla="*/ 0 w 2362498"/>
              <a:gd name="connsiteY7-16" fmla="*/ 0 h 1827878"/>
              <a:gd name="connsiteX8-17" fmla="*/ 618105 w 2362498"/>
              <a:gd name="connsiteY8-18" fmla="*/ 0 h 1827878"/>
              <a:gd name="connsiteX9" fmla="*/ 709545 w 2362498"/>
              <a:gd name="connsiteY9" fmla="*/ 1703863 h 1827878"/>
              <a:gd name="connsiteX0-19" fmla="*/ 618105 w 2362498"/>
              <a:gd name="connsiteY0-20" fmla="*/ 1612423 h 1827878"/>
              <a:gd name="connsiteX1-21" fmla="*/ 2362498 w 2362498"/>
              <a:gd name="connsiteY1-22" fmla="*/ 1612423 h 1827878"/>
              <a:gd name="connsiteX2-23" fmla="*/ 2362498 w 2362498"/>
              <a:gd name="connsiteY2-24" fmla="*/ 1827878 h 1827878"/>
              <a:gd name="connsiteX3-25" fmla="*/ 839514 w 2362498"/>
              <a:gd name="connsiteY3-26" fmla="*/ 1827878 h 1827878"/>
              <a:gd name="connsiteX4-27" fmla="*/ 433218 w 2362498"/>
              <a:gd name="connsiteY4-28" fmla="*/ 1827878 h 1827878"/>
              <a:gd name="connsiteX5-29" fmla="*/ 433218 w 2362498"/>
              <a:gd name="connsiteY5-30" fmla="*/ 1826314 h 1827878"/>
              <a:gd name="connsiteX6-31" fmla="*/ 0 w 2362498"/>
              <a:gd name="connsiteY6-32" fmla="*/ 1826314 h 1827878"/>
              <a:gd name="connsiteX7-33" fmla="*/ 0 w 2362498"/>
              <a:gd name="connsiteY7-34" fmla="*/ 0 h 1827878"/>
              <a:gd name="connsiteX8-35" fmla="*/ 618105 w 2362498"/>
              <a:gd name="connsiteY8-36" fmla="*/ 0 h 1827878"/>
              <a:gd name="connsiteX0-37" fmla="*/ 2362498 w 2362498"/>
              <a:gd name="connsiteY0-38" fmla="*/ 1612423 h 1827878"/>
              <a:gd name="connsiteX1-39" fmla="*/ 2362498 w 2362498"/>
              <a:gd name="connsiteY1-40" fmla="*/ 1827878 h 1827878"/>
              <a:gd name="connsiteX2-41" fmla="*/ 839514 w 2362498"/>
              <a:gd name="connsiteY2-42" fmla="*/ 1827878 h 1827878"/>
              <a:gd name="connsiteX3-43" fmla="*/ 433218 w 2362498"/>
              <a:gd name="connsiteY3-44" fmla="*/ 1827878 h 1827878"/>
              <a:gd name="connsiteX4-45" fmla="*/ 433218 w 2362498"/>
              <a:gd name="connsiteY4-46" fmla="*/ 1826314 h 1827878"/>
              <a:gd name="connsiteX5-47" fmla="*/ 0 w 2362498"/>
              <a:gd name="connsiteY5-48" fmla="*/ 1826314 h 1827878"/>
              <a:gd name="connsiteX6-49" fmla="*/ 0 w 2362498"/>
              <a:gd name="connsiteY6-50" fmla="*/ 0 h 1827878"/>
              <a:gd name="connsiteX7-51" fmla="*/ 618105 w 2362498"/>
              <a:gd name="connsiteY7-52" fmla="*/ 0 h 18278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5A538C"/>
              </a:solidFill>
            </a:endParaRPr>
          </a:p>
        </p:txBody>
      </p:sp>
    </p:spTree>
    <p:extLst>
      <p:ext uri="{BB962C8B-B14F-4D97-AF65-F5344CB8AC3E}">
        <p14:creationId xmlns:p14="http://schemas.microsoft.com/office/powerpoint/2010/main" val="2466765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3057229"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区</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块链应用方向</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956" b="3428"/>
          <a:stretch/>
        </p:blipFill>
        <p:spPr bwMode="auto">
          <a:xfrm>
            <a:off x="1955799" y="980635"/>
            <a:ext cx="7874001" cy="552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2881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椭圆 50"/>
          <p:cNvSpPr/>
          <p:nvPr/>
        </p:nvSpPr>
        <p:spPr>
          <a:xfrm>
            <a:off x="968837" y="5378687"/>
            <a:ext cx="603451" cy="603451"/>
          </a:xfrm>
          <a:prstGeom prst="ellipse">
            <a:avLst/>
          </a:prstGeom>
          <a:solidFill>
            <a:schemeClr val="bg1"/>
          </a:solidFill>
          <a:ln w="19050">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prstClr val="white"/>
              </a:solidFill>
              <a:latin typeface="Arial"/>
              <a:ea typeface="微软雅黑"/>
            </a:endParaRPr>
          </a:p>
        </p:txBody>
      </p:sp>
      <p:sp>
        <p:nvSpPr>
          <p:cNvPr id="64" name="矩形 3"/>
          <p:cNvSpPr>
            <a:spLocks noChangeArrowheads="1"/>
          </p:cNvSpPr>
          <p:nvPr/>
        </p:nvSpPr>
        <p:spPr bwMode="auto">
          <a:xfrm>
            <a:off x="1073958" y="378513"/>
            <a:ext cx="4288335"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区</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块链技术的核心价值</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918847" y="3376950"/>
            <a:ext cx="603451" cy="603451"/>
          </a:xfrm>
          <a:prstGeom prst="ellipse">
            <a:avLst/>
          </a:prstGeom>
          <a:solidFill>
            <a:schemeClr val="bg1"/>
          </a:solidFill>
          <a:ln w="19050">
            <a:solidFill>
              <a:srgbClr val="392C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prstClr val="white"/>
              </a:solidFill>
              <a:latin typeface="Arial"/>
              <a:ea typeface="微软雅黑"/>
            </a:endParaRPr>
          </a:p>
        </p:txBody>
      </p:sp>
      <p:sp>
        <p:nvSpPr>
          <p:cNvPr id="31" name="椭圆 30"/>
          <p:cNvSpPr/>
          <p:nvPr/>
        </p:nvSpPr>
        <p:spPr>
          <a:xfrm>
            <a:off x="918847" y="1372726"/>
            <a:ext cx="603451" cy="603451"/>
          </a:xfrm>
          <a:prstGeom prst="ellipse">
            <a:avLst/>
          </a:prstGeom>
          <a:solidFill>
            <a:srgbClr val="FFFFFF"/>
          </a:solidFill>
          <a:ln w="19050">
            <a:solidFill>
              <a:srgbClr val="FB94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dirty="0">
              <a:solidFill>
                <a:prstClr val="white"/>
              </a:solidFill>
              <a:latin typeface="Arial"/>
              <a:ea typeface="微软雅黑"/>
            </a:endParaRPr>
          </a:p>
        </p:txBody>
      </p:sp>
      <p:sp>
        <p:nvSpPr>
          <p:cNvPr id="32" name="椭圆 31"/>
          <p:cNvSpPr/>
          <p:nvPr/>
        </p:nvSpPr>
        <p:spPr>
          <a:xfrm>
            <a:off x="918847" y="2368838"/>
            <a:ext cx="603451" cy="603451"/>
          </a:xfrm>
          <a:prstGeom prst="ellipse">
            <a:avLst/>
          </a:prstGeom>
          <a:solidFill>
            <a:schemeClr val="bg1"/>
          </a:solidFill>
          <a:ln w="19050">
            <a:solidFill>
              <a:srgbClr val="F03F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prstClr val="white"/>
              </a:solidFill>
              <a:latin typeface="Arial"/>
              <a:ea typeface="微软雅黑"/>
            </a:endParaRPr>
          </a:p>
        </p:txBody>
      </p:sp>
      <p:sp>
        <p:nvSpPr>
          <p:cNvPr id="33" name="椭圆 32"/>
          <p:cNvSpPr/>
          <p:nvPr/>
        </p:nvSpPr>
        <p:spPr>
          <a:xfrm>
            <a:off x="918847" y="4385062"/>
            <a:ext cx="603451" cy="603451"/>
          </a:xfrm>
          <a:prstGeom prst="ellipse">
            <a:avLst/>
          </a:prstGeom>
          <a:solidFill>
            <a:schemeClr val="bg1"/>
          </a:solidFill>
          <a:ln w="19050">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prstClr val="white"/>
              </a:solidFill>
              <a:latin typeface="Arial"/>
              <a:ea typeface="微软雅黑"/>
            </a:endParaRPr>
          </a:p>
        </p:txBody>
      </p:sp>
      <p:sp>
        <p:nvSpPr>
          <p:cNvPr id="34" name="文本框 8"/>
          <p:cNvSpPr txBox="1"/>
          <p:nvPr/>
        </p:nvSpPr>
        <p:spPr>
          <a:xfrm>
            <a:off x="1626249" y="1518897"/>
            <a:ext cx="4641672" cy="6256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333" dirty="0" smtClean="0">
                <a:solidFill>
                  <a:schemeClr val="tx1">
                    <a:lumMod val="75000"/>
                    <a:lumOff val="25000"/>
                  </a:schemeClr>
                </a:solidFill>
              </a:rPr>
              <a:t>采用开源技术接受公开的规则审计。可以自证，所说即所做；竞争思维改变，欢迎山寨；技术永远不是核心竞争力</a:t>
            </a:r>
            <a:endParaRPr lang="en-US" altLang="zh-CN" sz="1333" dirty="0">
              <a:solidFill>
                <a:schemeClr val="tx1">
                  <a:lumMod val="75000"/>
                  <a:lumOff val="25000"/>
                </a:schemeClr>
              </a:solidFill>
            </a:endParaRPr>
          </a:p>
        </p:txBody>
      </p:sp>
      <p:sp>
        <p:nvSpPr>
          <p:cNvPr id="35" name="矩形 34"/>
          <p:cNvSpPr/>
          <p:nvPr/>
        </p:nvSpPr>
        <p:spPr>
          <a:xfrm>
            <a:off x="1626249" y="1266773"/>
            <a:ext cx="1005403" cy="338554"/>
          </a:xfrm>
          <a:prstGeom prst="rect">
            <a:avLst/>
          </a:prstGeom>
        </p:spPr>
        <p:txBody>
          <a:bodyPr wrap="none">
            <a:spAutoFit/>
          </a:bodyPr>
          <a:lstStyle/>
          <a:p>
            <a:pPr lvl="0"/>
            <a:r>
              <a:rPr lang="zh-CN" altLang="en-US" sz="1600" b="1" dirty="0" smtClean="0"/>
              <a:t>代码开源</a:t>
            </a:r>
            <a:endParaRPr lang="en-US" altLang="zh-CN" sz="1600" b="1" dirty="0"/>
          </a:p>
        </p:txBody>
      </p:sp>
      <p:sp>
        <p:nvSpPr>
          <p:cNvPr id="36" name="文本框 8"/>
          <p:cNvSpPr txBox="1"/>
          <p:nvPr/>
        </p:nvSpPr>
        <p:spPr>
          <a:xfrm>
            <a:off x="1626249" y="2519573"/>
            <a:ext cx="4641672" cy="6256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333" dirty="0" smtClean="0">
                <a:solidFill>
                  <a:schemeClr val="tx1">
                    <a:lumMod val="75000"/>
                    <a:lumOff val="25000"/>
                  </a:schemeClr>
                </a:solidFill>
              </a:rPr>
              <a:t>非对称加密技术的应用，实现了虚拟资产的权属清晰和绝对控制</a:t>
            </a:r>
            <a:endParaRPr lang="en-US" altLang="zh-CN" sz="1333" dirty="0">
              <a:solidFill>
                <a:schemeClr val="tx1">
                  <a:lumMod val="75000"/>
                  <a:lumOff val="25000"/>
                </a:schemeClr>
              </a:solidFill>
            </a:endParaRPr>
          </a:p>
        </p:txBody>
      </p:sp>
      <p:sp>
        <p:nvSpPr>
          <p:cNvPr id="37" name="矩形 36"/>
          <p:cNvSpPr/>
          <p:nvPr/>
        </p:nvSpPr>
        <p:spPr>
          <a:xfrm>
            <a:off x="1626249" y="2267449"/>
            <a:ext cx="1210588" cy="338554"/>
          </a:xfrm>
          <a:prstGeom prst="rect">
            <a:avLst/>
          </a:prstGeom>
        </p:spPr>
        <p:txBody>
          <a:bodyPr wrap="none">
            <a:spAutoFit/>
          </a:bodyPr>
          <a:lstStyle/>
          <a:p>
            <a:pPr lvl="0"/>
            <a:r>
              <a:rPr lang="zh-CN" altLang="en-US" sz="1600" b="1" dirty="0" smtClean="0"/>
              <a:t>密码学应用</a:t>
            </a:r>
            <a:endParaRPr lang="en-US" altLang="zh-CN" sz="1600" b="1" dirty="0"/>
          </a:p>
        </p:txBody>
      </p:sp>
      <p:sp>
        <p:nvSpPr>
          <p:cNvPr id="38" name="文本框 8"/>
          <p:cNvSpPr txBox="1"/>
          <p:nvPr/>
        </p:nvSpPr>
        <p:spPr>
          <a:xfrm>
            <a:off x="1626249" y="3520249"/>
            <a:ext cx="4641672" cy="3375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333" dirty="0" smtClean="0">
                <a:solidFill>
                  <a:schemeClr val="tx1">
                    <a:lumMod val="75000"/>
                    <a:lumOff val="25000"/>
                  </a:schemeClr>
                </a:solidFill>
              </a:rPr>
              <a:t>使得无人管理和自治成为可能。</a:t>
            </a:r>
            <a:endParaRPr lang="en-US" altLang="zh-CN" sz="1333" dirty="0">
              <a:solidFill>
                <a:schemeClr val="tx1">
                  <a:lumMod val="75000"/>
                  <a:lumOff val="25000"/>
                </a:schemeClr>
              </a:solidFill>
            </a:endParaRPr>
          </a:p>
        </p:txBody>
      </p:sp>
      <p:sp>
        <p:nvSpPr>
          <p:cNvPr id="39" name="矩形 38"/>
          <p:cNvSpPr/>
          <p:nvPr/>
        </p:nvSpPr>
        <p:spPr>
          <a:xfrm>
            <a:off x="1626249" y="3268125"/>
            <a:ext cx="1005403" cy="338554"/>
          </a:xfrm>
          <a:prstGeom prst="rect">
            <a:avLst/>
          </a:prstGeom>
        </p:spPr>
        <p:txBody>
          <a:bodyPr wrap="none">
            <a:spAutoFit/>
          </a:bodyPr>
          <a:lstStyle/>
          <a:p>
            <a:pPr lvl="0"/>
            <a:r>
              <a:rPr lang="zh-CN" altLang="en-US" sz="1600" b="1" dirty="0" smtClean="0"/>
              <a:t>共识机制</a:t>
            </a:r>
            <a:endParaRPr lang="en-US" altLang="zh-CN" sz="1600" b="1" dirty="0"/>
          </a:p>
        </p:txBody>
      </p:sp>
      <p:sp>
        <p:nvSpPr>
          <p:cNvPr id="40" name="文本框 8"/>
          <p:cNvSpPr txBox="1"/>
          <p:nvPr/>
        </p:nvSpPr>
        <p:spPr>
          <a:xfrm>
            <a:off x="1626249" y="4520926"/>
            <a:ext cx="4641672" cy="6256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333" dirty="0" smtClean="0">
                <a:solidFill>
                  <a:schemeClr val="tx1">
                    <a:lumMod val="75000"/>
                    <a:lumOff val="25000"/>
                  </a:schemeClr>
                </a:solidFill>
              </a:rPr>
              <a:t>第一层是简单的价值传输，代币的全球流通，让价值传输无比便利；第二层是代币经济学带来的价值吸纳。</a:t>
            </a:r>
            <a:endParaRPr lang="en-US" altLang="zh-CN" sz="1333" dirty="0">
              <a:solidFill>
                <a:schemeClr val="tx1">
                  <a:lumMod val="75000"/>
                  <a:lumOff val="25000"/>
                </a:schemeClr>
              </a:solidFill>
            </a:endParaRPr>
          </a:p>
        </p:txBody>
      </p:sp>
      <p:sp>
        <p:nvSpPr>
          <p:cNvPr id="41" name="矩形 40"/>
          <p:cNvSpPr/>
          <p:nvPr/>
        </p:nvSpPr>
        <p:spPr>
          <a:xfrm>
            <a:off x="1626249" y="4268802"/>
            <a:ext cx="1005403" cy="338554"/>
          </a:xfrm>
          <a:prstGeom prst="rect">
            <a:avLst/>
          </a:prstGeom>
        </p:spPr>
        <p:txBody>
          <a:bodyPr wrap="none">
            <a:spAutoFit/>
          </a:bodyPr>
          <a:lstStyle/>
          <a:p>
            <a:pPr lvl="0"/>
            <a:r>
              <a:rPr lang="zh-CN" altLang="en-US" sz="1600" b="1" dirty="0" smtClean="0"/>
              <a:t>价值传递</a:t>
            </a:r>
            <a:endParaRPr lang="en-US" altLang="zh-CN" sz="1600" b="1" dirty="0"/>
          </a:p>
        </p:txBody>
      </p:sp>
      <p:pic>
        <p:nvPicPr>
          <p:cNvPr id="44" name="图片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311" y="1511358"/>
            <a:ext cx="328921" cy="328921"/>
          </a:xfrm>
          <a:prstGeom prst="rect">
            <a:avLst/>
          </a:prstGeom>
        </p:spPr>
      </p:pic>
      <p:pic>
        <p:nvPicPr>
          <p:cNvPr id="46" name="图片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32" y="5514551"/>
            <a:ext cx="371806" cy="371806"/>
          </a:xfrm>
          <a:prstGeom prst="rect">
            <a:avLst/>
          </a:prstGeom>
        </p:spPr>
      </p:pic>
      <p:pic>
        <p:nvPicPr>
          <p:cNvPr id="48" name="图片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398" y="2478316"/>
            <a:ext cx="384494" cy="384494"/>
          </a:xfrm>
          <a:prstGeom prst="rect">
            <a:avLst/>
          </a:prstGeom>
        </p:spPr>
      </p:pic>
      <p:sp>
        <p:nvSpPr>
          <p:cNvPr id="52" name="文本框 8"/>
          <p:cNvSpPr txBox="1"/>
          <p:nvPr/>
        </p:nvSpPr>
        <p:spPr>
          <a:xfrm>
            <a:off x="1683554" y="5514551"/>
            <a:ext cx="4641672" cy="8923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333" dirty="0">
                <a:solidFill>
                  <a:schemeClr val="tx1">
                    <a:lumMod val="75000"/>
                    <a:lumOff val="25000"/>
                  </a:schemeClr>
                </a:solidFill>
              </a:rPr>
              <a:t>区</a:t>
            </a:r>
            <a:r>
              <a:rPr lang="zh-CN" altLang="en-US" sz="1333" dirty="0" smtClean="0">
                <a:solidFill>
                  <a:schemeClr val="tx1">
                    <a:lumMod val="75000"/>
                    <a:lumOff val="25000"/>
                  </a:schemeClr>
                </a:solidFill>
              </a:rPr>
              <a:t>块链技术不可篡改的特性从根本上改变了中心化信用创建方式，人是善变的，但机器是不会撒谎的，区块链有望带领我们从个人信任、制度信任到机器信任的时代！</a:t>
            </a:r>
            <a:endParaRPr lang="en-US" altLang="zh-CN" sz="1333" dirty="0">
              <a:solidFill>
                <a:schemeClr val="tx1">
                  <a:lumMod val="75000"/>
                  <a:lumOff val="25000"/>
                </a:schemeClr>
              </a:solidFill>
            </a:endParaRPr>
          </a:p>
        </p:txBody>
      </p:sp>
      <p:sp>
        <p:nvSpPr>
          <p:cNvPr id="53" name="矩形 52"/>
          <p:cNvSpPr/>
          <p:nvPr/>
        </p:nvSpPr>
        <p:spPr>
          <a:xfrm>
            <a:off x="1676239" y="5262427"/>
            <a:ext cx="1005403" cy="338554"/>
          </a:xfrm>
          <a:prstGeom prst="rect">
            <a:avLst/>
          </a:prstGeom>
        </p:spPr>
        <p:txBody>
          <a:bodyPr wrap="none">
            <a:spAutoFit/>
          </a:bodyPr>
          <a:lstStyle/>
          <a:p>
            <a:pPr lvl="0"/>
            <a:r>
              <a:rPr lang="zh-CN" altLang="en-US" sz="1600" b="1" dirty="0" smtClean="0"/>
              <a:t>机器信任</a:t>
            </a:r>
            <a:endParaRPr lang="en-US" altLang="zh-CN" sz="1600" b="1" dirty="0"/>
          </a:p>
        </p:txBody>
      </p:sp>
      <p:pic>
        <p:nvPicPr>
          <p:cNvPr id="54" name="图片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258" y="3480803"/>
            <a:ext cx="376974" cy="376974"/>
          </a:xfrm>
          <a:prstGeom prst="rect">
            <a:avLst/>
          </a:prstGeom>
        </p:spPr>
      </p:pic>
      <p:pic>
        <p:nvPicPr>
          <p:cNvPr id="62" name="图片 61"/>
          <p:cNvPicPr>
            <a:picLocks noChangeAspect="1"/>
          </p:cNvPicPr>
          <p:nvPr/>
        </p:nvPicPr>
        <p:blipFill>
          <a:blip r:embed="rId6"/>
          <a:stretch>
            <a:fillRect/>
          </a:stretch>
        </p:blipFill>
        <p:spPr>
          <a:xfrm>
            <a:off x="1097582" y="4496935"/>
            <a:ext cx="280650" cy="406990"/>
          </a:xfrm>
          <a:prstGeom prst="rect">
            <a:avLst/>
          </a:prstGeom>
        </p:spPr>
      </p:pic>
      <p:pic>
        <p:nvPicPr>
          <p:cNvPr id="3074"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b="10369"/>
          <a:stretch/>
        </p:blipFill>
        <p:spPr bwMode="auto">
          <a:xfrm>
            <a:off x="6779977" y="3336353"/>
            <a:ext cx="5279136" cy="3122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7068926" y="2404688"/>
            <a:ext cx="4701235" cy="923330"/>
          </a:xfrm>
          <a:prstGeom prst="rect">
            <a:avLst/>
          </a:prstGeom>
        </p:spPr>
        <p:txBody>
          <a:bodyPr wrap="square">
            <a:spAutoFit/>
          </a:bodyPr>
          <a:lstStyle/>
          <a:p>
            <a:r>
              <a:rPr lang="zh-CN" altLang="en-US" dirty="0"/>
              <a:t>在</a:t>
            </a:r>
            <a:r>
              <a:rPr lang="en-US" altLang="zh-CN" dirty="0"/>
              <a:t>6</a:t>
            </a:r>
            <a:r>
              <a:rPr lang="zh-CN" altLang="en-US" dirty="0"/>
              <a:t>月</a:t>
            </a:r>
            <a:r>
              <a:rPr lang="en-US" altLang="zh-CN" dirty="0"/>
              <a:t>3</a:t>
            </a:r>
            <a:r>
              <a:rPr lang="zh-CN" altLang="en-US" dirty="0"/>
              <a:t>日晚，央视</a:t>
            </a:r>
            <a:r>
              <a:rPr lang="en-US" altLang="zh-CN" dirty="0"/>
              <a:t>2</a:t>
            </a:r>
            <a:r>
              <a:rPr lang="zh-CN" altLang="en-US" dirty="0"/>
              <a:t>套播放了主题为“探寻区块链如何改变生活”「对话」</a:t>
            </a:r>
            <a:r>
              <a:rPr lang="zh-CN" altLang="en-US" dirty="0" smtClean="0"/>
              <a:t>栏目，其中提到</a:t>
            </a:r>
            <a:r>
              <a:rPr lang="zh-CN" altLang="en-US" b="1" dirty="0">
                <a:solidFill>
                  <a:srgbClr val="FF0000"/>
                </a:solidFill>
              </a:rPr>
              <a:t>“区</a:t>
            </a:r>
            <a:r>
              <a:rPr lang="zh-CN" altLang="en-US" b="1" dirty="0" smtClean="0">
                <a:solidFill>
                  <a:srgbClr val="FF0000"/>
                </a:solidFill>
              </a:rPr>
              <a:t>块链是制造信任的机器”</a:t>
            </a:r>
            <a:endParaRPr lang="zh-CN" altLang="en-US" b="1" dirty="0"/>
          </a:p>
        </p:txBody>
      </p:sp>
      <p:sp>
        <p:nvSpPr>
          <p:cNvPr id="3" name="矩形 2"/>
          <p:cNvSpPr/>
          <p:nvPr/>
        </p:nvSpPr>
        <p:spPr>
          <a:xfrm>
            <a:off x="7068926" y="1373234"/>
            <a:ext cx="4881677" cy="646331"/>
          </a:xfrm>
          <a:prstGeom prst="rect">
            <a:avLst/>
          </a:prstGeom>
        </p:spPr>
        <p:txBody>
          <a:bodyPr wrap="square">
            <a:spAutoFit/>
          </a:bodyPr>
          <a:lstStyle/>
          <a:p>
            <a:r>
              <a:rPr lang="zh-CN" altLang="en-US" b="1" dirty="0"/>
              <a:t>通过技术创造的信任比某一机构通过法律、品牌、</a:t>
            </a:r>
            <a:r>
              <a:rPr lang="zh-CN" altLang="en-US" b="1" dirty="0" smtClean="0"/>
              <a:t>口碑等创造</a:t>
            </a:r>
            <a:r>
              <a:rPr lang="zh-CN" altLang="en-US" b="1" dirty="0"/>
              <a:t>的信任更为可靠！</a:t>
            </a:r>
          </a:p>
        </p:txBody>
      </p:sp>
    </p:spTree>
    <p:extLst>
      <p:ext uri="{BB962C8B-B14F-4D97-AF65-F5344CB8AC3E}">
        <p14:creationId xmlns:p14="http://schemas.microsoft.com/office/powerpoint/2010/main" val="575809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04211" y="3871623"/>
            <a:ext cx="7388352" cy="2062103"/>
          </a:xfrm>
          <a:prstGeom prst="rect">
            <a:avLst/>
          </a:prstGeom>
          <a:noFill/>
        </p:spPr>
        <p:txBody>
          <a:bodyPr vert="horz" wrap="square" rtlCol="0" anchor="ctr">
            <a:spAutoFit/>
          </a:bodyPr>
          <a:lstStyle/>
          <a:p>
            <a:pPr algn="ctr"/>
            <a:r>
              <a:rPr lang="zh-CN" altLang="en-US" sz="4800" b="1" dirty="0">
                <a:solidFill>
                  <a:srgbClr val="1D9FDB"/>
                </a:solidFill>
                <a:latin typeface="微软雅黑" panose="020B0503020204020204" pitchFamily="34" charset="-122"/>
                <a:ea typeface="微软雅黑" panose="020B0503020204020204" pitchFamily="34" charset="-122"/>
                <a:cs typeface="微软雅黑" panose="020B0503020204020204" pitchFamily="34" charset="-122"/>
              </a:rPr>
              <a:t>数字货币发行及投资方法</a:t>
            </a:r>
          </a:p>
          <a:p>
            <a:endParaRPr lang="en-US" altLang="zh-CN"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b="1" dirty="0">
              <a:solidFill>
                <a:srgbClr val="5A538C"/>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ü"/>
            </a:pPr>
            <a:r>
              <a:rPr lang="zh-CN" altLang="en-US"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常规数字货币是如何玩的？</a:t>
            </a:r>
            <a:endParaRPr lang="en-US" altLang="zh-CN"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ü"/>
            </a:pPr>
            <a:r>
              <a:rPr lang="zh-CN" altLang="en-US"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普通投资者如何参与数字货币投资？</a:t>
            </a:r>
            <a:endParaRPr lang="en-US" altLang="zh-CN"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ü"/>
            </a:pPr>
            <a:r>
              <a:rPr lang="zh-CN" altLang="en-US"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为什么</a:t>
            </a:r>
            <a:r>
              <a:rPr lang="en-US" altLang="zh-CN"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ICO</a:t>
            </a:r>
            <a:r>
              <a:rPr lang="zh-CN" altLang="en-US"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这么火，它到底改变了什么？</a:t>
            </a:r>
            <a:r>
              <a:rPr lang="en-US" altLang="zh-CN"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600" b="1" dirty="0">
              <a:solidFill>
                <a:srgbClr val="5A538C"/>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 name="组合 7"/>
          <p:cNvGrpSpPr/>
          <p:nvPr/>
        </p:nvGrpSpPr>
        <p:grpSpPr>
          <a:xfrm>
            <a:off x="5023040" y="1569382"/>
            <a:ext cx="2498670" cy="1862048"/>
            <a:chOff x="2757770" y="2361497"/>
            <a:chExt cx="2498670" cy="1862048"/>
          </a:xfrm>
        </p:grpSpPr>
        <p:sp>
          <p:nvSpPr>
            <p:cNvPr id="5" name="TextBox 59"/>
            <p:cNvSpPr txBox="1">
              <a:spLocks noChangeArrowheads="1"/>
            </p:cNvSpPr>
            <p:nvPr/>
          </p:nvSpPr>
          <p:spPr bwMode="auto">
            <a:xfrm flipH="1">
              <a:off x="3115977" y="2361497"/>
              <a:ext cx="1782258" cy="1862048"/>
            </a:xfrm>
            <a:prstGeom prst="rect">
              <a:avLst/>
            </a:prstGeom>
            <a:no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a:defRPr/>
              </a:pPr>
              <a:r>
                <a:rPr lang="en-US" altLang="zh-CN" sz="11500" kern="0" dirty="0" smtClean="0">
                  <a:solidFill>
                    <a:srgbClr val="1D9FDB"/>
                  </a:solidFill>
                  <a:latin typeface="Impact" panose="020B0806030902050204" pitchFamily="34" charset="0"/>
                  <a:ea typeface="微软雅黑" panose="020B0503020204020204" pitchFamily="34" charset="-122"/>
                </a:rPr>
                <a:t>02</a:t>
              </a:r>
              <a:endParaRPr lang="en-US" altLang="zh-CN" sz="11500" kern="0" dirty="0">
                <a:solidFill>
                  <a:srgbClr val="1D9FDB"/>
                </a:solidFill>
                <a:latin typeface="Impact" panose="020B0806030902050204" pitchFamily="34" charset="0"/>
                <a:ea typeface="微软雅黑" panose="020B0503020204020204" pitchFamily="34" charset="-122"/>
              </a:endParaRPr>
            </a:p>
          </p:txBody>
        </p:sp>
        <p:sp>
          <p:nvSpPr>
            <p:cNvPr id="6" name="椭圆 5"/>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538C"/>
                </a:solidFill>
              </a:endParaRPr>
            </a:p>
          </p:txBody>
        </p:sp>
        <p:sp>
          <p:nvSpPr>
            <p:cNvPr id="7" name="矩形 6"/>
            <p:cNvSpPr/>
            <p:nvPr/>
          </p:nvSpPr>
          <p:spPr>
            <a:xfrm>
              <a:off x="2757770" y="3801706"/>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538C"/>
                </a:solidFill>
              </a:endParaRPr>
            </a:p>
          </p:txBody>
        </p:sp>
      </p:grpSp>
      <p:sp>
        <p:nvSpPr>
          <p:cNvPr id="8" name="任意多边形 38"/>
          <p:cNvSpPr/>
          <p:nvPr/>
        </p:nvSpPr>
        <p:spPr>
          <a:xfrm>
            <a:off x="5318387" y="1331543"/>
            <a:ext cx="1954610" cy="1113172"/>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1" fmla="*/ 1054278 w 1845118"/>
              <a:gd name="connsiteY0-2" fmla="*/ 539460 h 1113172"/>
              <a:gd name="connsiteX1-3" fmla="*/ 0 w 1845118"/>
              <a:gd name="connsiteY1-4" fmla="*/ 539460 h 1113172"/>
              <a:gd name="connsiteX2-5" fmla="*/ 0 w 1845118"/>
              <a:gd name="connsiteY2-6" fmla="*/ 0 h 1113172"/>
              <a:gd name="connsiteX3-7" fmla="*/ 1845118 w 1845118"/>
              <a:gd name="connsiteY3-8" fmla="*/ 0 h 1113172"/>
              <a:gd name="connsiteX4-9" fmla="*/ 1845118 w 1845118"/>
              <a:gd name="connsiteY4-10" fmla="*/ 1113172 h 1113172"/>
              <a:gd name="connsiteX5-11" fmla="*/ 1054278 w 1845118"/>
              <a:gd name="connsiteY5-12" fmla="*/ 1113172 h 1113172"/>
              <a:gd name="connsiteX6" fmla="*/ 1145718 w 1845118"/>
              <a:gd name="connsiteY6" fmla="*/ 630900 h 1113172"/>
              <a:gd name="connsiteX0-13" fmla="*/ 1054278 w 1845118"/>
              <a:gd name="connsiteY0-14" fmla="*/ 539460 h 1113172"/>
              <a:gd name="connsiteX1-15" fmla="*/ 0 w 1845118"/>
              <a:gd name="connsiteY1-16" fmla="*/ 539460 h 1113172"/>
              <a:gd name="connsiteX2-17" fmla="*/ 0 w 1845118"/>
              <a:gd name="connsiteY2-18" fmla="*/ 0 h 1113172"/>
              <a:gd name="connsiteX3-19" fmla="*/ 1845118 w 1845118"/>
              <a:gd name="connsiteY3-20" fmla="*/ 0 h 1113172"/>
              <a:gd name="connsiteX4-21" fmla="*/ 1845118 w 1845118"/>
              <a:gd name="connsiteY4-22" fmla="*/ 1113172 h 1113172"/>
              <a:gd name="connsiteX5-23" fmla="*/ 1054278 w 1845118"/>
              <a:gd name="connsiteY5-24" fmla="*/ 1113172 h 1113172"/>
              <a:gd name="connsiteX0-25" fmla="*/ 0 w 1845118"/>
              <a:gd name="connsiteY0-26" fmla="*/ 539460 h 1113172"/>
              <a:gd name="connsiteX1-27" fmla="*/ 0 w 1845118"/>
              <a:gd name="connsiteY1-28" fmla="*/ 0 h 1113172"/>
              <a:gd name="connsiteX2-29" fmla="*/ 1845118 w 1845118"/>
              <a:gd name="connsiteY2-30" fmla="*/ 0 h 1113172"/>
              <a:gd name="connsiteX3-31" fmla="*/ 1845118 w 1845118"/>
              <a:gd name="connsiteY3-32" fmla="*/ 1113172 h 1113172"/>
              <a:gd name="connsiteX4-33" fmla="*/ 1054278 w 1845118"/>
              <a:gd name="connsiteY4-34" fmla="*/ 1113172 h 1113172"/>
              <a:gd name="connsiteX0-35" fmla="*/ 0 w 1845118"/>
              <a:gd name="connsiteY0-36" fmla="*/ 539460 h 1113172"/>
              <a:gd name="connsiteX1-37" fmla="*/ 0 w 1845118"/>
              <a:gd name="connsiteY1-38" fmla="*/ 0 h 1113172"/>
              <a:gd name="connsiteX2-39" fmla="*/ 1845118 w 1845118"/>
              <a:gd name="connsiteY2-40" fmla="*/ 0 h 1113172"/>
              <a:gd name="connsiteX3-41" fmla="*/ 1845118 w 1845118"/>
              <a:gd name="connsiteY3-42" fmla="*/ 1113172 h 1113172"/>
            </a:gdLst>
            <a:ahLst/>
            <a:cxnLst>
              <a:cxn ang="0">
                <a:pos x="connsiteX0-1" y="connsiteY0-2"/>
              </a:cxn>
              <a:cxn ang="0">
                <a:pos x="connsiteX1-3" y="connsiteY1-4"/>
              </a:cxn>
              <a:cxn ang="0">
                <a:pos x="connsiteX2-5" y="connsiteY2-6"/>
              </a:cxn>
              <a:cxn ang="0">
                <a:pos x="connsiteX3-7" y="connsiteY3-8"/>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5A538C"/>
              </a:solidFill>
            </a:endParaRPr>
          </a:p>
        </p:txBody>
      </p:sp>
      <p:sp>
        <p:nvSpPr>
          <p:cNvPr id="9" name="任意多边形 36"/>
          <p:cNvSpPr/>
          <p:nvPr/>
        </p:nvSpPr>
        <p:spPr>
          <a:xfrm>
            <a:off x="5023040" y="1639722"/>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1" fmla="*/ 618105 w 2362498"/>
              <a:gd name="connsiteY0-2" fmla="*/ 1612423 h 1827878"/>
              <a:gd name="connsiteX1-3" fmla="*/ 2362498 w 2362498"/>
              <a:gd name="connsiteY1-4" fmla="*/ 1612423 h 1827878"/>
              <a:gd name="connsiteX2-5" fmla="*/ 2362498 w 2362498"/>
              <a:gd name="connsiteY2-6" fmla="*/ 1827878 h 1827878"/>
              <a:gd name="connsiteX3-7" fmla="*/ 839514 w 2362498"/>
              <a:gd name="connsiteY3-8" fmla="*/ 1827878 h 1827878"/>
              <a:gd name="connsiteX4-9" fmla="*/ 433218 w 2362498"/>
              <a:gd name="connsiteY4-10" fmla="*/ 1827878 h 1827878"/>
              <a:gd name="connsiteX5-11" fmla="*/ 433218 w 2362498"/>
              <a:gd name="connsiteY5-12" fmla="*/ 1826314 h 1827878"/>
              <a:gd name="connsiteX6-13" fmla="*/ 0 w 2362498"/>
              <a:gd name="connsiteY6-14" fmla="*/ 1826314 h 1827878"/>
              <a:gd name="connsiteX7-15" fmla="*/ 0 w 2362498"/>
              <a:gd name="connsiteY7-16" fmla="*/ 0 h 1827878"/>
              <a:gd name="connsiteX8-17" fmla="*/ 618105 w 2362498"/>
              <a:gd name="connsiteY8-18" fmla="*/ 0 h 1827878"/>
              <a:gd name="connsiteX9" fmla="*/ 709545 w 2362498"/>
              <a:gd name="connsiteY9" fmla="*/ 1703863 h 1827878"/>
              <a:gd name="connsiteX0-19" fmla="*/ 618105 w 2362498"/>
              <a:gd name="connsiteY0-20" fmla="*/ 1612423 h 1827878"/>
              <a:gd name="connsiteX1-21" fmla="*/ 2362498 w 2362498"/>
              <a:gd name="connsiteY1-22" fmla="*/ 1612423 h 1827878"/>
              <a:gd name="connsiteX2-23" fmla="*/ 2362498 w 2362498"/>
              <a:gd name="connsiteY2-24" fmla="*/ 1827878 h 1827878"/>
              <a:gd name="connsiteX3-25" fmla="*/ 839514 w 2362498"/>
              <a:gd name="connsiteY3-26" fmla="*/ 1827878 h 1827878"/>
              <a:gd name="connsiteX4-27" fmla="*/ 433218 w 2362498"/>
              <a:gd name="connsiteY4-28" fmla="*/ 1827878 h 1827878"/>
              <a:gd name="connsiteX5-29" fmla="*/ 433218 w 2362498"/>
              <a:gd name="connsiteY5-30" fmla="*/ 1826314 h 1827878"/>
              <a:gd name="connsiteX6-31" fmla="*/ 0 w 2362498"/>
              <a:gd name="connsiteY6-32" fmla="*/ 1826314 h 1827878"/>
              <a:gd name="connsiteX7-33" fmla="*/ 0 w 2362498"/>
              <a:gd name="connsiteY7-34" fmla="*/ 0 h 1827878"/>
              <a:gd name="connsiteX8-35" fmla="*/ 618105 w 2362498"/>
              <a:gd name="connsiteY8-36" fmla="*/ 0 h 1827878"/>
              <a:gd name="connsiteX0-37" fmla="*/ 2362498 w 2362498"/>
              <a:gd name="connsiteY0-38" fmla="*/ 1612423 h 1827878"/>
              <a:gd name="connsiteX1-39" fmla="*/ 2362498 w 2362498"/>
              <a:gd name="connsiteY1-40" fmla="*/ 1827878 h 1827878"/>
              <a:gd name="connsiteX2-41" fmla="*/ 839514 w 2362498"/>
              <a:gd name="connsiteY2-42" fmla="*/ 1827878 h 1827878"/>
              <a:gd name="connsiteX3-43" fmla="*/ 433218 w 2362498"/>
              <a:gd name="connsiteY3-44" fmla="*/ 1827878 h 1827878"/>
              <a:gd name="connsiteX4-45" fmla="*/ 433218 w 2362498"/>
              <a:gd name="connsiteY4-46" fmla="*/ 1826314 h 1827878"/>
              <a:gd name="connsiteX5-47" fmla="*/ 0 w 2362498"/>
              <a:gd name="connsiteY5-48" fmla="*/ 1826314 h 1827878"/>
              <a:gd name="connsiteX6-49" fmla="*/ 0 w 2362498"/>
              <a:gd name="connsiteY6-50" fmla="*/ 0 h 1827878"/>
              <a:gd name="connsiteX7-51" fmla="*/ 618105 w 2362498"/>
              <a:gd name="connsiteY7-52" fmla="*/ 0 h 18278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5A538C"/>
              </a:solidFill>
            </a:endParaRPr>
          </a:p>
        </p:txBody>
      </p:sp>
    </p:spTree>
    <p:extLst>
      <p:ext uri="{BB962C8B-B14F-4D97-AF65-F5344CB8AC3E}">
        <p14:creationId xmlns:p14="http://schemas.microsoft.com/office/powerpoint/2010/main" val="912910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43040" y="2062415"/>
            <a:ext cx="4165600" cy="702945"/>
          </a:xfrm>
          <a:prstGeom prst="rect">
            <a:avLst/>
          </a:prstGeom>
          <a:solidFill>
            <a:srgbClr val="4B73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ndParaRPr>
          </a:p>
        </p:txBody>
      </p:sp>
      <p:sp>
        <p:nvSpPr>
          <p:cNvPr id="3" name="TextBox 64"/>
          <p:cNvSpPr txBox="1"/>
          <p:nvPr/>
        </p:nvSpPr>
        <p:spPr>
          <a:xfrm>
            <a:off x="6628765" y="2087815"/>
            <a:ext cx="4016375" cy="400110"/>
          </a:xfrm>
          <a:prstGeom prst="rect">
            <a:avLst/>
          </a:prstGeom>
          <a:noFill/>
        </p:spPr>
        <p:txBody>
          <a:bodyPr wrap="square" rtlCol="0">
            <a:spAutoFit/>
          </a:bodyPr>
          <a:lstStyle>
            <a:defPPr>
              <a:defRPr lang="zh-CN"/>
            </a:defPPr>
            <a:lvl1pPr>
              <a:defRPr sz="1800">
                <a:solidFill>
                  <a:schemeClr val="tx1">
                    <a:lumMod val="75000"/>
                    <a:lumOff val="25000"/>
                  </a:schemeClr>
                </a:solidFill>
              </a:defRPr>
            </a:lvl1pPr>
          </a:lstStyle>
          <a:p>
            <a:pPr fontAlgn="ctr"/>
            <a:r>
              <a:rPr lang="en-US" altLang="zh-CN" sz="1600" b="1" dirty="0">
                <a:solidFill>
                  <a:schemeClr val="bg1"/>
                </a:solidFill>
                <a:latin typeface="微软雅黑" panose="020B0503020204020204" pitchFamily="34" charset="-122"/>
                <a:ea typeface="微软雅黑" panose="020B0503020204020204" pitchFamily="34" charset="-122"/>
              </a:rPr>
              <a:t>PART 01     </a:t>
            </a:r>
            <a:r>
              <a:rPr lang="zh-CN" altLang="en-US" sz="2000" b="1" dirty="0" smtClean="0">
                <a:solidFill>
                  <a:schemeClr val="bg1"/>
                </a:solidFill>
                <a:latin typeface="微软雅黑" panose="020B0503020204020204" pitchFamily="34" charset="-122"/>
                <a:ea typeface="微软雅黑" panose="020B0503020204020204" pitchFamily="34" charset="-122"/>
              </a:rPr>
              <a:t>区块链及数字货币基础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TextBox 59"/>
          <p:cNvSpPr txBox="1">
            <a:spLocks noChangeArrowheads="1"/>
          </p:cNvSpPr>
          <p:nvPr/>
        </p:nvSpPr>
        <p:spPr bwMode="auto">
          <a:xfrm flipH="1">
            <a:off x="1303334" y="2503542"/>
            <a:ext cx="3187903" cy="144655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a:defRPr/>
            </a:pPr>
            <a:r>
              <a:rPr lang="zh-CN" altLang="en-US" sz="6000" b="1" kern="0" dirty="0">
                <a:solidFill>
                  <a:schemeClr val="tx1">
                    <a:lumMod val="75000"/>
                    <a:lumOff val="25000"/>
                  </a:schemeClr>
                </a:solidFill>
                <a:latin typeface="微软雅黑" panose="020B0503020204020204" pitchFamily="34" charset="-122"/>
                <a:ea typeface="微软雅黑" panose="020B0503020204020204" pitchFamily="34" charset="-122"/>
              </a:rPr>
              <a:t>目录</a:t>
            </a:r>
            <a:endParaRPr lang="en-US" altLang="zh-CN" sz="6000" b="1" kern="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defTabSz="685800">
              <a:defRPr/>
            </a:pPr>
            <a:r>
              <a:rPr lang="en-US" altLang="ko-KR" sz="2800" b="1" kern="0" dirty="0">
                <a:solidFill>
                  <a:schemeClr val="tx1">
                    <a:lumMod val="75000"/>
                    <a:lumOff val="25000"/>
                  </a:schemeClr>
                </a:solidFill>
                <a:latin typeface="微软雅黑" panose="020B0503020204020204" pitchFamily="34" charset="-122"/>
                <a:ea typeface="微软雅黑" panose="020B0503020204020204" pitchFamily="34" charset="-122"/>
              </a:rPr>
              <a:t>CONTENTS</a:t>
            </a:r>
            <a:endParaRPr lang="en-US" altLang="ko-KR" sz="20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任意多边形 26"/>
          <p:cNvSpPr/>
          <p:nvPr/>
        </p:nvSpPr>
        <p:spPr>
          <a:xfrm>
            <a:off x="2736733" y="2465164"/>
            <a:ext cx="1845118" cy="534043"/>
          </a:xfrm>
          <a:custGeom>
            <a:avLst/>
            <a:gdLst>
              <a:gd name="connsiteX0" fmla="*/ 0 w 1682088"/>
              <a:gd name="connsiteY0" fmla="*/ 0 h 519125"/>
              <a:gd name="connsiteX1" fmla="*/ 1682088 w 1682088"/>
              <a:gd name="connsiteY1" fmla="*/ 0 h 519125"/>
              <a:gd name="connsiteX2" fmla="*/ 1682088 w 1682088"/>
              <a:gd name="connsiteY2" fmla="*/ 519125 h 519125"/>
              <a:gd name="connsiteX3" fmla="*/ 0 w 1682088"/>
              <a:gd name="connsiteY3" fmla="*/ 519125 h 519125"/>
              <a:gd name="connsiteX4" fmla="*/ 0 w 1682088"/>
              <a:gd name="connsiteY4" fmla="*/ 0 h 519125"/>
              <a:gd name="connsiteX0-1" fmla="*/ 0 w 1682088"/>
              <a:gd name="connsiteY0-2" fmla="*/ 519125 h 610565"/>
              <a:gd name="connsiteX1-3" fmla="*/ 0 w 1682088"/>
              <a:gd name="connsiteY1-4" fmla="*/ 0 h 610565"/>
              <a:gd name="connsiteX2-5" fmla="*/ 1682088 w 1682088"/>
              <a:gd name="connsiteY2-6" fmla="*/ 0 h 610565"/>
              <a:gd name="connsiteX3-7" fmla="*/ 1682088 w 1682088"/>
              <a:gd name="connsiteY3-8" fmla="*/ 519125 h 610565"/>
              <a:gd name="connsiteX4-9" fmla="*/ 91440 w 1682088"/>
              <a:gd name="connsiteY4-10" fmla="*/ 610565 h 610565"/>
              <a:gd name="connsiteX0-11" fmla="*/ 0 w 1682088"/>
              <a:gd name="connsiteY0-12" fmla="*/ 519125 h 519125"/>
              <a:gd name="connsiteX1-13" fmla="*/ 0 w 1682088"/>
              <a:gd name="connsiteY1-14" fmla="*/ 0 h 519125"/>
              <a:gd name="connsiteX2-15" fmla="*/ 1682088 w 1682088"/>
              <a:gd name="connsiteY2-16" fmla="*/ 0 h 519125"/>
              <a:gd name="connsiteX3-17" fmla="*/ 1682088 w 1682088"/>
              <a:gd name="connsiteY3-18" fmla="*/ 519125 h 519125"/>
            </a:gdLst>
            <a:ahLst/>
            <a:cxnLst>
              <a:cxn ang="0">
                <a:pos x="connsiteX0-1" y="connsiteY0-2"/>
              </a:cxn>
              <a:cxn ang="0">
                <a:pos x="connsiteX1-3" y="connsiteY1-4"/>
              </a:cxn>
              <a:cxn ang="0">
                <a:pos x="connsiteX2-5" y="connsiteY2-6"/>
              </a:cxn>
              <a:cxn ang="0">
                <a:pos x="connsiteX3-7" y="connsiteY3-8"/>
              </a:cxn>
            </a:cxnLst>
            <a:rect l="l" t="t" r="r" b="b"/>
            <a:pathLst>
              <a:path w="1682088" h="519125">
                <a:moveTo>
                  <a:pt x="0" y="519125"/>
                </a:moveTo>
                <a:lnTo>
                  <a:pt x="0" y="0"/>
                </a:lnTo>
                <a:lnTo>
                  <a:pt x="1682088" y="0"/>
                </a:lnTo>
                <a:lnTo>
                  <a:pt x="1682088" y="519125"/>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6" name="任意多边形 34"/>
          <p:cNvSpPr/>
          <p:nvPr/>
        </p:nvSpPr>
        <p:spPr>
          <a:xfrm>
            <a:off x="2046537" y="2795570"/>
            <a:ext cx="2301816" cy="1478645"/>
          </a:xfrm>
          <a:custGeom>
            <a:avLst/>
            <a:gdLst>
              <a:gd name="connsiteX0" fmla="*/ 0 w 2463662"/>
              <a:gd name="connsiteY0" fmla="*/ 0 h 1478645"/>
              <a:gd name="connsiteX1" fmla="*/ 877819 w 2463662"/>
              <a:gd name="connsiteY1" fmla="*/ 0 h 1478645"/>
              <a:gd name="connsiteX2" fmla="*/ 877819 w 2463662"/>
              <a:gd name="connsiteY2" fmla="*/ 1105159 h 1478645"/>
              <a:gd name="connsiteX3" fmla="*/ 2463662 w 2463662"/>
              <a:gd name="connsiteY3" fmla="*/ 1105159 h 1478645"/>
              <a:gd name="connsiteX4" fmla="*/ 2463662 w 2463662"/>
              <a:gd name="connsiteY4" fmla="*/ 1478645 h 1478645"/>
              <a:gd name="connsiteX5" fmla="*/ 0 w 2463662"/>
              <a:gd name="connsiteY5" fmla="*/ 1478645 h 1478645"/>
              <a:gd name="connsiteX6" fmla="*/ 0 w 2463662"/>
              <a:gd name="connsiteY6" fmla="*/ 0 h 1478645"/>
              <a:gd name="connsiteX0-1" fmla="*/ 877819 w 2463662"/>
              <a:gd name="connsiteY0-2" fmla="*/ 1105159 h 1478645"/>
              <a:gd name="connsiteX1-3" fmla="*/ 2463662 w 2463662"/>
              <a:gd name="connsiteY1-4" fmla="*/ 1105159 h 1478645"/>
              <a:gd name="connsiteX2-5" fmla="*/ 2463662 w 2463662"/>
              <a:gd name="connsiteY2-6" fmla="*/ 1478645 h 1478645"/>
              <a:gd name="connsiteX3-7" fmla="*/ 0 w 2463662"/>
              <a:gd name="connsiteY3-8" fmla="*/ 1478645 h 1478645"/>
              <a:gd name="connsiteX4-9" fmla="*/ 0 w 2463662"/>
              <a:gd name="connsiteY4-10" fmla="*/ 0 h 1478645"/>
              <a:gd name="connsiteX5-11" fmla="*/ 877819 w 2463662"/>
              <a:gd name="connsiteY5-12" fmla="*/ 0 h 1478645"/>
              <a:gd name="connsiteX6-13" fmla="*/ 969259 w 2463662"/>
              <a:gd name="connsiteY6-14" fmla="*/ 1196599 h 1478645"/>
              <a:gd name="connsiteX0-15" fmla="*/ 877819 w 2463662"/>
              <a:gd name="connsiteY0-16" fmla="*/ 1105159 h 1478645"/>
              <a:gd name="connsiteX1-17" fmla="*/ 2463662 w 2463662"/>
              <a:gd name="connsiteY1-18" fmla="*/ 1105159 h 1478645"/>
              <a:gd name="connsiteX2-19" fmla="*/ 2463662 w 2463662"/>
              <a:gd name="connsiteY2-20" fmla="*/ 1478645 h 1478645"/>
              <a:gd name="connsiteX3-21" fmla="*/ 0 w 2463662"/>
              <a:gd name="connsiteY3-22" fmla="*/ 1478645 h 1478645"/>
              <a:gd name="connsiteX4-23" fmla="*/ 0 w 2463662"/>
              <a:gd name="connsiteY4-24" fmla="*/ 0 h 1478645"/>
              <a:gd name="connsiteX5-25" fmla="*/ 877819 w 2463662"/>
              <a:gd name="connsiteY5-26" fmla="*/ 0 h 1478645"/>
              <a:gd name="connsiteX0-27" fmla="*/ 2463662 w 2463662"/>
              <a:gd name="connsiteY0-28" fmla="*/ 1105159 h 1478645"/>
              <a:gd name="connsiteX1-29" fmla="*/ 2463662 w 2463662"/>
              <a:gd name="connsiteY1-30" fmla="*/ 1478645 h 1478645"/>
              <a:gd name="connsiteX2-31" fmla="*/ 0 w 2463662"/>
              <a:gd name="connsiteY2-32" fmla="*/ 1478645 h 1478645"/>
              <a:gd name="connsiteX3-33" fmla="*/ 0 w 2463662"/>
              <a:gd name="connsiteY3-34" fmla="*/ 0 h 1478645"/>
              <a:gd name="connsiteX4-35" fmla="*/ 877819 w 2463662"/>
              <a:gd name="connsiteY4-36" fmla="*/ 0 h 14786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63662" h="1478645">
                <a:moveTo>
                  <a:pt x="2463662" y="1105159"/>
                </a:moveTo>
                <a:lnTo>
                  <a:pt x="2463662" y="1478645"/>
                </a:lnTo>
                <a:lnTo>
                  <a:pt x="0" y="1478645"/>
                </a:lnTo>
                <a:lnTo>
                  <a:pt x="0" y="0"/>
                </a:lnTo>
                <a:lnTo>
                  <a:pt x="877819"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8" name="矩形 7"/>
          <p:cNvSpPr/>
          <p:nvPr/>
        </p:nvSpPr>
        <p:spPr>
          <a:xfrm>
            <a:off x="6543040" y="3142550"/>
            <a:ext cx="4165600" cy="702945"/>
          </a:xfrm>
          <a:prstGeom prst="rect">
            <a:avLst/>
          </a:prstGeom>
          <a:solidFill>
            <a:srgbClr val="41CBC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ndParaRPr>
          </a:p>
        </p:txBody>
      </p:sp>
      <p:sp>
        <p:nvSpPr>
          <p:cNvPr id="9" name="TextBox 64"/>
          <p:cNvSpPr txBox="1"/>
          <p:nvPr/>
        </p:nvSpPr>
        <p:spPr>
          <a:xfrm>
            <a:off x="6609715" y="3167950"/>
            <a:ext cx="4202151" cy="400110"/>
          </a:xfrm>
          <a:prstGeom prst="rect">
            <a:avLst/>
          </a:prstGeom>
          <a:noFill/>
        </p:spPr>
        <p:txBody>
          <a:bodyPr wrap="square" rtlCol="0">
            <a:spAutoFit/>
          </a:bodyPr>
          <a:lstStyle>
            <a:defPPr>
              <a:defRPr lang="zh-CN"/>
            </a:defPPr>
            <a:lvl1pPr>
              <a:defRPr sz="1800">
                <a:solidFill>
                  <a:schemeClr val="tx1">
                    <a:lumMod val="75000"/>
                    <a:lumOff val="25000"/>
                  </a:schemeClr>
                </a:solidFill>
              </a:defRPr>
            </a:lvl1pPr>
          </a:lstStyle>
          <a:p>
            <a:pPr fontAlgn="ctr"/>
            <a:r>
              <a:rPr lang="en-US" altLang="zh-CN" sz="1600" b="1" dirty="0">
                <a:solidFill>
                  <a:schemeClr val="bg1"/>
                </a:solidFill>
                <a:latin typeface="微软雅黑" panose="020B0503020204020204" pitchFamily="34" charset="-122"/>
                <a:ea typeface="微软雅黑" panose="020B0503020204020204" pitchFamily="34" charset="-122"/>
              </a:rPr>
              <a:t>PART 02     </a:t>
            </a:r>
            <a:r>
              <a:rPr lang="zh-CN" altLang="en-US" sz="2000" b="1" dirty="0" smtClean="0">
                <a:solidFill>
                  <a:schemeClr val="bg1"/>
                </a:solidFill>
                <a:latin typeface="微软雅黑" panose="020B0503020204020204" pitchFamily="34" charset="-122"/>
                <a:ea typeface="微软雅黑" panose="020B0503020204020204" pitchFamily="34" charset="-122"/>
              </a:rPr>
              <a:t>数字货币发行及投资方法</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6543040" y="4222685"/>
            <a:ext cx="4165600" cy="702945"/>
          </a:xfrm>
          <a:prstGeom prst="rect">
            <a:avLst/>
          </a:prstGeom>
          <a:solidFill>
            <a:srgbClr val="4A9CC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ndParaRPr>
          </a:p>
        </p:txBody>
      </p:sp>
      <p:sp>
        <p:nvSpPr>
          <p:cNvPr id="12" name="TextBox 64"/>
          <p:cNvSpPr txBox="1"/>
          <p:nvPr/>
        </p:nvSpPr>
        <p:spPr>
          <a:xfrm>
            <a:off x="6600190" y="4248085"/>
            <a:ext cx="4016375" cy="400110"/>
          </a:xfrm>
          <a:prstGeom prst="rect">
            <a:avLst/>
          </a:prstGeom>
          <a:noFill/>
        </p:spPr>
        <p:txBody>
          <a:bodyPr wrap="square" rtlCol="0">
            <a:spAutoFit/>
          </a:bodyPr>
          <a:lstStyle>
            <a:defPPr>
              <a:defRPr lang="zh-CN"/>
            </a:defPPr>
            <a:lvl1pPr>
              <a:defRPr sz="1800">
                <a:solidFill>
                  <a:schemeClr val="tx1">
                    <a:lumMod val="75000"/>
                    <a:lumOff val="25000"/>
                  </a:schemeClr>
                </a:solidFill>
              </a:defRPr>
            </a:lvl1pPr>
          </a:lstStyle>
          <a:p>
            <a:pPr fontAlgn="ctr"/>
            <a:r>
              <a:rPr lang="en-US" altLang="zh-CN" sz="1600" b="1" dirty="0">
                <a:solidFill>
                  <a:schemeClr val="bg1"/>
                </a:solidFill>
                <a:latin typeface="微软雅黑" panose="020B0503020204020204" pitchFamily="34" charset="-122"/>
                <a:ea typeface="微软雅黑" panose="020B0503020204020204" pitchFamily="34" charset="-122"/>
              </a:rPr>
              <a:t>PART 03     </a:t>
            </a:r>
            <a:r>
              <a:rPr lang="en-US" altLang="zh-CN" sz="2000" b="1" dirty="0">
                <a:solidFill>
                  <a:schemeClr val="bg1"/>
                </a:solidFill>
                <a:latin typeface="微软雅黑" panose="020B0503020204020204" pitchFamily="34" charset="-122"/>
                <a:ea typeface="微软雅黑" panose="020B0503020204020204" pitchFamily="34" charset="-122"/>
              </a:rPr>
              <a:t>M</a:t>
            </a:r>
            <a:r>
              <a:rPr lang="zh-CN" altLang="en-US" sz="2000" b="1" dirty="0" smtClean="0">
                <a:solidFill>
                  <a:schemeClr val="bg1"/>
                </a:solidFill>
                <a:latin typeface="微软雅黑" panose="020B0503020204020204" pitchFamily="34" charset="-122"/>
                <a:ea typeface="微软雅黑" panose="020B0503020204020204" pitchFamily="34" charset="-122"/>
              </a:rPr>
              <a:t>链简介及投资分析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7"/>
          <p:cNvGrpSpPr/>
          <p:nvPr/>
        </p:nvGrpSpPr>
        <p:grpSpPr>
          <a:xfrm>
            <a:off x="5023040" y="3170836"/>
            <a:ext cx="2498670" cy="1097103"/>
            <a:chOff x="2757770" y="3092466"/>
            <a:chExt cx="2498670" cy="1097103"/>
          </a:xfrm>
        </p:grpSpPr>
        <p:sp>
          <p:nvSpPr>
            <p:cNvPr id="5" name="TextBox 59"/>
            <p:cNvSpPr txBox="1">
              <a:spLocks noChangeArrowheads="1"/>
            </p:cNvSpPr>
            <p:nvPr/>
          </p:nvSpPr>
          <p:spPr bwMode="auto">
            <a:xfrm flipH="1">
              <a:off x="3115977" y="3092466"/>
              <a:ext cx="1782258" cy="400110"/>
            </a:xfrm>
            <a:prstGeom prst="rect">
              <a:avLst/>
            </a:prstGeom>
            <a:no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a:defRPr/>
              </a:pPr>
              <a:r>
                <a:rPr lang="zh-CN" altLang="en-US" sz="2000" kern="0" dirty="0" smtClean="0">
                  <a:solidFill>
                    <a:srgbClr val="1D9FDB"/>
                  </a:solidFill>
                  <a:latin typeface="Impact" panose="020B0806030902050204" pitchFamily="34" charset="0"/>
                  <a:ea typeface="微软雅黑" panose="020B0503020204020204" pitchFamily="34" charset="-122"/>
                </a:rPr>
                <a:t>基础概念普及</a:t>
              </a:r>
              <a:endParaRPr lang="en-US" altLang="zh-CN" sz="2000" kern="0" dirty="0">
                <a:solidFill>
                  <a:srgbClr val="1D9FDB"/>
                </a:solidFill>
                <a:latin typeface="Impact" panose="020B0806030902050204" pitchFamily="34" charset="0"/>
                <a:ea typeface="微软雅黑" panose="020B0503020204020204" pitchFamily="34" charset="-122"/>
              </a:endParaRPr>
            </a:p>
          </p:txBody>
        </p:sp>
        <p:sp>
          <p:nvSpPr>
            <p:cNvPr id="6" name="椭圆 5"/>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538C"/>
                </a:solidFill>
              </a:endParaRPr>
            </a:p>
          </p:txBody>
        </p:sp>
        <p:sp>
          <p:nvSpPr>
            <p:cNvPr id="7" name="矩形 6"/>
            <p:cNvSpPr/>
            <p:nvPr/>
          </p:nvSpPr>
          <p:spPr>
            <a:xfrm>
              <a:off x="2757770" y="3801706"/>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538C"/>
                </a:solidFill>
              </a:endParaRPr>
            </a:p>
          </p:txBody>
        </p:sp>
      </p:grpSp>
      <p:sp>
        <p:nvSpPr>
          <p:cNvPr id="8" name="任意多边形 38"/>
          <p:cNvSpPr/>
          <p:nvPr/>
        </p:nvSpPr>
        <p:spPr>
          <a:xfrm>
            <a:off x="5318387" y="2202028"/>
            <a:ext cx="1954610" cy="1113172"/>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1" fmla="*/ 1054278 w 1845118"/>
              <a:gd name="connsiteY0-2" fmla="*/ 539460 h 1113172"/>
              <a:gd name="connsiteX1-3" fmla="*/ 0 w 1845118"/>
              <a:gd name="connsiteY1-4" fmla="*/ 539460 h 1113172"/>
              <a:gd name="connsiteX2-5" fmla="*/ 0 w 1845118"/>
              <a:gd name="connsiteY2-6" fmla="*/ 0 h 1113172"/>
              <a:gd name="connsiteX3-7" fmla="*/ 1845118 w 1845118"/>
              <a:gd name="connsiteY3-8" fmla="*/ 0 h 1113172"/>
              <a:gd name="connsiteX4-9" fmla="*/ 1845118 w 1845118"/>
              <a:gd name="connsiteY4-10" fmla="*/ 1113172 h 1113172"/>
              <a:gd name="connsiteX5-11" fmla="*/ 1054278 w 1845118"/>
              <a:gd name="connsiteY5-12" fmla="*/ 1113172 h 1113172"/>
              <a:gd name="connsiteX6" fmla="*/ 1145718 w 1845118"/>
              <a:gd name="connsiteY6" fmla="*/ 630900 h 1113172"/>
              <a:gd name="connsiteX0-13" fmla="*/ 1054278 w 1845118"/>
              <a:gd name="connsiteY0-14" fmla="*/ 539460 h 1113172"/>
              <a:gd name="connsiteX1-15" fmla="*/ 0 w 1845118"/>
              <a:gd name="connsiteY1-16" fmla="*/ 539460 h 1113172"/>
              <a:gd name="connsiteX2-17" fmla="*/ 0 w 1845118"/>
              <a:gd name="connsiteY2-18" fmla="*/ 0 h 1113172"/>
              <a:gd name="connsiteX3-19" fmla="*/ 1845118 w 1845118"/>
              <a:gd name="connsiteY3-20" fmla="*/ 0 h 1113172"/>
              <a:gd name="connsiteX4-21" fmla="*/ 1845118 w 1845118"/>
              <a:gd name="connsiteY4-22" fmla="*/ 1113172 h 1113172"/>
              <a:gd name="connsiteX5-23" fmla="*/ 1054278 w 1845118"/>
              <a:gd name="connsiteY5-24" fmla="*/ 1113172 h 1113172"/>
              <a:gd name="connsiteX0-25" fmla="*/ 0 w 1845118"/>
              <a:gd name="connsiteY0-26" fmla="*/ 539460 h 1113172"/>
              <a:gd name="connsiteX1-27" fmla="*/ 0 w 1845118"/>
              <a:gd name="connsiteY1-28" fmla="*/ 0 h 1113172"/>
              <a:gd name="connsiteX2-29" fmla="*/ 1845118 w 1845118"/>
              <a:gd name="connsiteY2-30" fmla="*/ 0 h 1113172"/>
              <a:gd name="connsiteX3-31" fmla="*/ 1845118 w 1845118"/>
              <a:gd name="connsiteY3-32" fmla="*/ 1113172 h 1113172"/>
              <a:gd name="connsiteX4-33" fmla="*/ 1054278 w 1845118"/>
              <a:gd name="connsiteY4-34" fmla="*/ 1113172 h 1113172"/>
              <a:gd name="connsiteX0-35" fmla="*/ 0 w 1845118"/>
              <a:gd name="connsiteY0-36" fmla="*/ 539460 h 1113172"/>
              <a:gd name="connsiteX1-37" fmla="*/ 0 w 1845118"/>
              <a:gd name="connsiteY1-38" fmla="*/ 0 h 1113172"/>
              <a:gd name="connsiteX2-39" fmla="*/ 1845118 w 1845118"/>
              <a:gd name="connsiteY2-40" fmla="*/ 0 h 1113172"/>
              <a:gd name="connsiteX3-41" fmla="*/ 1845118 w 1845118"/>
              <a:gd name="connsiteY3-42" fmla="*/ 1113172 h 1113172"/>
            </a:gdLst>
            <a:ahLst/>
            <a:cxnLst>
              <a:cxn ang="0">
                <a:pos x="connsiteX0-1" y="connsiteY0-2"/>
              </a:cxn>
              <a:cxn ang="0">
                <a:pos x="connsiteX1-3" y="connsiteY1-4"/>
              </a:cxn>
              <a:cxn ang="0">
                <a:pos x="connsiteX2-5" y="connsiteY2-6"/>
              </a:cxn>
              <a:cxn ang="0">
                <a:pos x="connsiteX3-7" y="connsiteY3-8"/>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5A538C"/>
              </a:solidFill>
            </a:endParaRPr>
          </a:p>
        </p:txBody>
      </p:sp>
      <p:sp>
        <p:nvSpPr>
          <p:cNvPr id="9" name="任意多边形 36"/>
          <p:cNvSpPr/>
          <p:nvPr/>
        </p:nvSpPr>
        <p:spPr>
          <a:xfrm>
            <a:off x="5023040" y="2510207"/>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1" fmla="*/ 618105 w 2362498"/>
              <a:gd name="connsiteY0-2" fmla="*/ 1612423 h 1827878"/>
              <a:gd name="connsiteX1-3" fmla="*/ 2362498 w 2362498"/>
              <a:gd name="connsiteY1-4" fmla="*/ 1612423 h 1827878"/>
              <a:gd name="connsiteX2-5" fmla="*/ 2362498 w 2362498"/>
              <a:gd name="connsiteY2-6" fmla="*/ 1827878 h 1827878"/>
              <a:gd name="connsiteX3-7" fmla="*/ 839514 w 2362498"/>
              <a:gd name="connsiteY3-8" fmla="*/ 1827878 h 1827878"/>
              <a:gd name="connsiteX4-9" fmla="*/ 433218 w 2362498"/>
              <a:gd name="connsiteY4-10" fmla="*/ 1827878 h 1827878"/>
              <a:gd name="connsiteX5-11" fmla="*/ 433218 w 2362498"/>
              <a:gd name="connsiteY5-12" fmla="*/ 1826314 h 1827878"/>
              <a:gd name="connsiteX6-13" fmla="*/ 0 w 2362498"/>
              <a:gd name="connsiteY6-14" fmla="*/ 1826314 h 1827878"/>
              <a:gd name="connsiteX7-15" fmla="*/ 0 w 2362498"/>
              <a:gd name="connsiteY7-16" fmla="*/ 0 h 1827878"/>
              <a:gd name="connsiteX8-17" fmla="*/ 618105 w 2362498"/>
              <a:gd name="connsiteY8-18" fmla="*/ 0 h 1827878"/>
              <a:gd name="connsiteX9" fmla="*/ 709545 w 2362498"/>
              <a:gd name="connsiteY9" fmla="*/ 1703863 h 1827878"/>
              <a:gd name="connsiteX0-19" fmla="*/ 618105 w 2362498"/>
              <a:gd name="connsiteY0-20" fmla="*/ 1612423 h 1827878"/>
              <a:gd name="connsiteX1-21" fmla="*/ 2362498 w 2362498"/>
              <a:gd name="connsiteY1-22" fmla="*/ 1612423 h 1827878"/>
              <a:gd name="connsiteX2-23" fmla="*/ 2362498 w 2362498"/>
              <a:gd name="connsiteY2-24" fmla="*/ 1827878 h 1827878"/>
              <a:gd name="connsiteX3-25" fmla="*/ 839514 w 2362498"/>
              <a:gd name="connsiteY3-26" fmla="*/ 1827878 h 1827878"/>
              <a:gd name="connsiteX4-27" fmla="*/ 433218 w 2362498"/>
              <a:gd name="connsiteY4-28" fmla="*/ 1827878 h 1827878"/>
              <a:gd name="connsiteX5-29" fmla="*/ 433218 w 2362498"/>
              <a:gd name="connsiteY5-30" fmla="*/ 1826314 h 1827878"/>
              <a:gd name="connsiteX6-31" fmla="*/ 0 w 2362498"/>
              <a:gd name="connsiteY6-32" fmla="*/ 1826314 h 1827878"/>
              <a:gd name="connsiteX7-33" fmla="*/ 0 w 2362498"/>
              <a:gd name="connsiteY7-34" fmla="*/ 0 h 1827878"/>
              <a:gd name="connsiteX8-35" fmla="*/ 618105 w 2362498"/>
              <a:gd name="connsiteY8-36" fmla="*/ 0 h 1827878"/>
              <a:gd name="connsiteX0-37" fmla="*/ 2362498 w 2362498"/>
              <a:gd name="connsiteY0-38" fmla="*/ 1612423 h 1827878"/>
              <a:gd name="connsiteX1-39" fmla="*/ 2362498 w 2362498"/>
              <a:gd name="connsiteY1-40" fmla="*/ 1827878 h 1827878"/>
              <a:gd name="connsiteX2-41" fmla="*/ 839514 w 2362498"/>
              <a:gd name="connsiteY2-42" fmla="*/ 1827878 h 1827878"/>
              <a:gd name="connsiteX3-43" fmla="*/ 433218 w 2362498"/>
              <a:gd name="connsiteY3-44" fmla="*/ 1827878 h 1827878"/>
              <a:gd name="connsiteX4-45" fmla="*/ 433218 w 2362498"/>
              <a:gd name="connsiteY4-46" fmla="*/ 1826314 h 1827878"/>
              <a:gd name="connsiteX5-47" fmla="*/ 0 w 2362498"/>
              <a:gd name="connsiteY5-48" fmla="*/ 1826314 h 1827878"/>
              <a:gd name="connsiteX6-49" fmla="*/ 0 w 2362498"/>
              <a:gd name="connsiteY6-50" fmla="*/ 0 h 1827878"/>
              <a:gd name="connsiteX7-51" fmla="*/ 618105 w 2362498"/>
              <a:gd name="connsiteY7-52" fmla="*/ 0 h 18278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5A538C"/>
              </a:solidFill>
            </a:endParaRPr>
          </a:p>
        </p:txBody>
      </p:sp>
    </p:spTree>
    <p:extLst>
      <p:ext uri="{BB962C8B-B14F-4D97-AF65-F5344CB8AC3E}">
        <p14:creationId xmlns:p14="http://schemas.microsoft.com/office/powerpoint/2010/main" val="900085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1939936"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ICO&amp;IDO</a:t>
            </a:r>
            <a:endPar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endParaRP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922508" y="1616659"/>
            <a:ext cx="10335585" cy="3600986"/>
          </a:xfrm>
          <a:prstGeom prst="rect">
            <a:avLst/>
          </a:prstGeom>
          <a:noFill/>
        </p:spPr>
        <p:txBody>
          <a:bodyPr wrap="square" rtlCol="0">
            <a:spAutoFit/>
          </a:bodyPr>
          <a:lstStyle/>
          <a:p>
            <a:r>
              <a:rPr lang="en-US" altLang="zh-CN" sz="2800" b="1" dirty="0" smtClean="0"/>
              <a:t>ICO</a:t>
            </a:r>
            <a:endParaRPr lang="en-US" altLang="zh-CN" b="1" dirty="0"/>
          </a:p>
          <a:p>
            <a:endParaRPr lang="en-US" altLang="zh-CN" dirty="0"/>
          </a:p>
          <a:p>
            <a:r>
              <a:rPr lang="en-US" altLang="zh-CN" dirty="0" smtClean="0"/>
              <a:t>ICO</a:t>
            </a:r>
            <a:r>
              <a:rPr lang="zh-CN" altLang="en-US" dirty="0" smtClean="0"/>
              <a:t>是一种融资方式，项目方通过释放</a:t>
            </a:r>
            <a:r>
              <a:rPr lang="en-US" altLang="zh-CN" dirty="0" smtClean="0"/>
              <a:t>token</a:t>
            </a:r>
            <a:r>
              <a:rPr lang="zh-CN" altLang="en-US" dirty="0" smtClean="0"/>
              <a:t>，私募或公募投资人用主流数字货币资产（如</a:t>
            </a:r>
            <a:r>
              <a:rPr lang="en-US" altLang="zh-CN" dirty="0" smtClean="0"/>
              <a:t>BTC</a:t>
            </a:r>
            <a:r>
              <a:rPr lang="zh-CN" altLang="en-US" dirty="0" smtClean="0"/>
              <a:t>、</a:t>
            </a:r>
            <a:r>
              <a:rPr lang="en-US" altLang="zh-CN" dirty="0" smtClean="0"/>
              <a:t>ETH</a:t>
            </a:r>
            <a:r>
              <a:rPr lang="zh-CN" altLang="en-US" dirty="0" smtClean="0"/>
              <a:t>）换取项目方</a:t>
            </a:r>
            <a:r>
              <a:rPr lang="en-US" altLang="zh-CN" dirty="0" smtClean="0"/>
              <a:t>token</a:t>
            </a:r>
            <a:r>
              <a:rPr lang="zh-CN" altLang="en-US" dirty="0" smtClean="0"/>
              <a:t>，项目方获得融资。简单理解就是项目方圈钱办事。目前融资最大的项目</a:t>
            </a:r>
            <a:r>
              <a:rPr lang="en-US" altLang="zh-CN" dirty="0" smtClean="0"/>
              <a:t>EOS ICO</a:t>
            </a:r>
            <a:r>
              <a:rPr lang="zh-CN" altLang="en-US" dirty="0" smtClean="0"/>
              <a:t>长达一年，共募集超过</a:t>
            </a:r>
            <a:r>
              <a:rPr lang="en-US" altLang="zh-CN" dirty="0" smtClean="0"/>
              <a:t>40</a:t>
            </a:r>
            <a:r>
              <a:rPr lang="zh-CN" altLang="en-US" dirty="0" smtClean="0"/>
              <a:t>亿美金。</a:t>
            </a:r>
            <a:endParaRPr lang="en-US" altLang="zh-CN" dirty="0" smtClean="0"/>
          </a:p>
          <a:p>
            <a:endParaRPr lang="en-US" altLang="zh-CN" dirty="0"/>
          </a:p>
          <a:p>
            <a:r>
              <a:rPr lang="en-US" altLang="zh-CN" sz="2800" b="1" dirty="0"/>
              <a:t>IDO</a:t>
            </a:r>
            <a:r>
              <a:rPr lang="zh-CN" altLang="en-US" sz="2800" b="1" dirty="0" smtClean="0"/>
              <a:t>：</a:t>
            </a:r>
            <a:endParaRPr lang="en-US" altLang="zh-CN" sz="2800" b="1" dirty="0" smtClean="0"/>
          </a:p>
          <a:p>
            <a:endParaRPr lang="en-US" altLang="zh-CN" sz="2800" b="1" dirty="0"/>
          </a:p>
          <a:p>
            <a:r>
              <a:rPr lang="en-US" altLang="zh-CN" dirty="0" smtClean="0"/>
              <a:t>IDO</a:t>
            </a:r>
            <a:r>
              <a:rPr lang="zh-CN" altLang="en-US" dirty="0" smtClean="0"/>
              <a:t>是用各种形态的价值换取项目方的</a:t>
            </a:r>
            <a:r>
              <a:rPr lang="en-US" altLang="zh-CN" dirty="0" smtClean="0"/>
              <a:t>token</a:t>
            </a:r>
            <a:r>
              <a:rPr lang="zh-CN" altLang="en-US" dirty="0" smtClean="0"/>
              <a:t>，比如可以是你创作了内容，可能是你创造了广告价值，可能是你帮忙做了推广，这些行为都可以得到项目方的</a:t>
            </a:r>
            <a:r>
              <a:rPr lang="en-US" altLang="zh-CN" dirty="0" smtClean="0"/>
              <a:t>token</a:t>
            </a:r>
            <a:r>
              <a:rPr lang="zh-CN" altLang="en-US" dirty="0" smtClean="0"/>
              <a:t>，简单来说就是圈人。目前比较典型的代表就是前阵子</a:t>
            </a:r>
            <a:r>
              <a:rPr lang="en-US" altLang="zh-CN" dirty="0" smtClean="0"/>
              <a:t>EOS</a:t>
            </a:r>
            <a:r>
              <a:rPr lang="zh-CN" altLang="en-US" dirty="0" smtClean="0"/>
              <a:t>佳能社区做的一次推广，拿出价值</a:t>
            </a:r>
            <a:r>
              <a:rPr lang="en-US" altLang="zh-CN" dirty="0" smtClean="0"/>
              <a:t>500</a:t>
            </a:r>
            <a:r>
              <a:rPr lang="zh-CN" altLang="en-US" dirty="0" smtClean="0"/>
              <a:t>万的</a:t>
            </a:r>
            <a:r>
              <a:rPr lang="en-US" altLang="zh-CN" dirty="0" smtClean="0"/>
              <a:t>token</a:t>
            </a:r>
            <a:r>
              <a:rPr lang="zh-CN" altLang="en-US" dirty="0" smtClean="0"/>
              <a:t>，获得了</a:t>
            </a:r>
            <a:r>
              <a:rPr lang="en-US" altLang="zh-CN" dirty="0" smtClean="0"/>
              <a:t>6</a:t>
            </a:r>
            <a:r>
              <a:rPr lang="zh-CN" altLang="en-US" dirty="0" smtClean="0"/>
              <a:t>万个玩家。</a:t>
            </a:r>
            <a:endParaRPr lang="zh-CN" altLang="en-US" dirty="0"/>
          </a:p>
        </p:txBody>
      </p:sp>
    </p:spTree>
    <p:extLst>
      <p:ext uri="{BB962C8B-B14F-4D97-AF65-F5344CB8AC3E}">
        <p14:creationId xmlns:p14="http://schemas.microsoft.com/office/powerpoint/2010/main" val="3308080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4004604"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altLang="zh-CN" b="1" dirty="0" err="1"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Coin&amp;Token&amp;DAPP</a:t>
            </a:r>
            <a:endPar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endParaRP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425940" y="1379474"/>
            <a:ext cx="11391410" cy="4801314"/>
          </a:xfrm>
          <a:prstGeom prst="rect">
            <a:avLst/>
          </a:prstGeom>
          <a:noFill/>
        </p:spPr>
        <p:txBody>
          <a:bodyPr wrap="square" rtlCol="0">
            <a:spAutoFit/>
          </a:bodyPr>
          <a:lstStyle/>
          <a:p>
            <a:r>
              <a:rPr lang="en-US" altLang="zh-CN" b="1" dirty="0" smtClean="0"/>
              <a:t>COIN</a:t>
            </a:r>
            <a:r>
              <a:rPr lang="zh-CN" altLang="en-US" b="1" dirty="0" smtClean="0"/>
              <a:t>（币）</a:t>
            </a:r>
            <a:endParaRPr lang="en-US" altLang="zh-CN" b="1" dirty="0" smtClean="0"/>
          </a:p>
          <a:p>
            <a:endParaRPr lang="en-US" altLang="zh-CN" dirty="0"/>
          </a:p>
          <a:p>
            <a:r>
              <a:rPr lang="zh-CN" altLang="en-US" dirty="0" smtClean="0"/>
              <a:t>由自己的主链直接发行，如比特币、</a:t>
            </a:r>
            <a:r>
              <a:rPr lang="en-US" altLang="zh-CN" dirty="0" smtClean="0"/>
              <a:t>ETH</a:t>
            </a:r>
            <a:r>
              <a:rPr lang="zh-CN" altLang="en-US" dirty="0" smtClean="0"/>
              <a:t>、主网上线后的</a:t>
            </a:r>
            <a:r>
              <a:rPr lang="en-US" altLang="zh-CN" dirty="0" smtClean="0"/>
              <a:t>EOS</a:t>
            </a:r>
            <a:r>
              <a:rPr lang="zh-CN" altLang="en-US" dirty="0" smtClean="0"/>
              <a:t>。</a:t>
            </a:r>
            <a:endParaRPr lang="en-US" altLang="zh-CN" dirty="0" smtClean="0"/>
          </a:p>
          <a:p>
            <a:endParaRPr lang="en-US" altLang="zh-CN" dirty="0"/>
          </a:p>
          <a:p>
            <a:r>
              <a:rPr lang="en-US" altLang="zh-CN" b="1" dirty="0" smtClean="0"/>
              <a:t>Token</a:t>
            </a:r>
            <a:r>
              <a:rPr lang="zh-CN" altLang="en-US" b="1" dirty="0" smtClean="0"/>
              <a:t>（代币、通证、通证经济）</a:t>
            </a:r>
            <a:endParaRPr lang="en-US" altLang="zh-CN" b="1" dirty="0" smtClean="0"/>
          </a:p>
          <a:p>
            <a:endParaRPr lang="en-US" altLang="zh-CN" dirty="0" smtClean="0"/>
          </a:p>
          <a:p>
            <a:r>
              <a:rPr lang="en-US" altLang="zh-CN" dirty="0" smtClean="0"/>
              <a:t>Token</a:t>
            </a:r>
            <a:r>
              <a:rPr lang="zh-CN" altLang="en-US" dirty="0" smtClean="0"/>
              <a:t>的意义是在不断演进的，最早代指比特币之外的币；后又演变为在某一主链上发行的代币，如目前的</a:t>
            </a:r>
            <a:r>
              <a:rPr lang="en-US" altLang="zh-CN" dirty="0" err="1" smtClean="0"/>
              <a:t>Mchain</a:t>
            </a:r>
            <a:r>
              <a:rPr lang="zh-CN" altLang="en-US" dirty="0" smtClean="0"/>
              <a:t>，主网上线前的</a:t>
            </a:r>
            <a:r>
              <a:rPr lang="en-US" altLang="zh-CN" dirty="0" smtClean="0"/>
              <a:t>EOS</a:t>
            </a:r>
            <a:r>
              <a:rPr lang="zh-CN" altLang="en-US" dirty="0" smtClean="0"/>
              <a:t>。某一公链在其主网上线前为进行</a:t>
            </a:r>
            <a:r>
              <a:rPr lang="en-US" altLang="zh-CN" dirty="0" smtClean="0"/>
              <a:t>ICO</a:t>
            </a:r>
            <a:r>
              <a:rPr lang="zh-CN" altLang="en-US" dirty="0" smtClean="0"/>
              <a:t>一般会在</a:t>
            </a:r>
            <a:r>
              <a:rPr lang="en-US" altLang="zh-CN" dirty="0" smtClean="0"/>
              <a:t>ETH</a:t>
            </a:r>
            <a:r>
              <a:rPr lang="zh-CN" altLang="en-US" dirty="0" smtClean="0"/>
              <a:t>上发行代币进行募资和交易，待主网上线后进行映射。而目前</a:t>
            </a:r>
            <a:r>
              <a:rPr lang="en-US" altLang="zh-CN" dirty="0" smtClean="0"/>
              <a:t>Token</a:t>
            </a:r>
            <a:r>
              <a:rPr lang="zh-CN" altLang="en-US" dirty="0" smtClean="0"/>
              <a:t>已经更广义化，已经演变为一个生态，</a:t>
            </a:r>
            <a:r>
              <a:rPr lang="en-US" altLang="zh-CN" dirty="0" smtClean="0"/>
              <a:t>Token</a:t>
            </a:r>
            <a:r>
              <a:rPr lang="zh-CN" altLang="en-US" dirty="0" smtClean="0"/>
              <a:t>经济已经是一个通通证化了的经济，在这个经济体中，一些重要的价值、权益都被通证化，借助于区块链使得这个体系得以运行，把数字管理发挥到极致，</a:t>
            </a:r>
            <a:r>
              <a:rPr lang="en-US" altLang="zh-CN" dirty="0" smtClean="0"/>
              <a:t>FCOIN</a:t>
            </a:r>
            <a:r>
              <a:rPr lang="zh-CN" altLang="en-US" dirty="0" smtClean="0"/>
              <a:t>目前推出“币改”专区，即推动已有的成熟产品或企业，经过通证化改造，完成币改及上币交易。文章</a:t>
            </a:r>
            <a:r>
              <a:rPr lang="en-US" altLang="zh-CN" dirty="0" smtClean="0"/>
              <a:t>《</a:t>
            </a:r>
            <a:r>
              <a:rPr lang="zh-CN" altLang="en-US" dirty="0" smtClean="0"/>
              <a:t>通证第一、区块链第二</a:t>
            </a:r>
            <a:r>
              <a:rPr lang="en-US" altLang="zh-CN" dirty="0" smtClean="0"/>
              <a:t>》</a:t>
            </a:r>
            <a:r>
              <a:rPr lang="zh-CN" altLang="en-US" dirty="0" smtClean="0"/>
              <a:t>写的不错。</a:t>
            </a:r>
            <a:endParaRPr lang="en-US" altLang="zh-CN" dirty="0"/>
          </a:p>
          <a:p>
            <a:endParaRPr lang="en-US" altLang="zh-CN" dirty="0" smtClean="0"/>
          </a:p>
          <a:p>
            <a:r>
              <a:rPr lang="en-US" altLang="zh-CN" b="1" dirty="0" smtClean="0"/>
              <a:t>DAPP</a:t>
            </a:r>
          </a:p>
          <a:p>
            <a:endParaRPr lang="en-US" altLang="zh-CN" dirty="0"/>
          </a:p>
          <a:p>
            <a:r>
              <a:rPr lang="zh-CN" altLang="en-US" dirty="0" smtClean="0"/>
              <a:t>在某一公有链上开发的应用，相当于安卓系统上面的</a:t>
            </a:r>
            <a:r>
              <a:rPr lang="en-US" altLang="zh-CN" dirty="0" smtClean="0"/>
              <a:t>APP</a:t>
            </a:r>
            <a:r>
              <a:rPr lang="zh-CN" altLang="en-US" dirty="0" smtClean="0"/>
              <a:t>，把公有链比作一高速公路，则</a:t>
            </a:r>
            <a:r>
              <a:rPr lang="en-US" altLang="zh-CN" dirty="0" smtClean="0"/>
              <a:t>DAPP</a:t>
            </a:r>
            <a:r>
              <a:rPr lang="zh-CN" altLang="en-US" dirty="0" smtClean="0"/>
              <a:t>相当于跑在高速公路上的汽车，</a:t>
            </a:r>
            <a:r>
              <a:rPr lang="en-US" altLang="zh-CN" dirty="0" smtClean="0"/>
              <a:t>DAPP</a:t>
            </a:r>
            <a:r>
              <a:rPr lang="zh-CN" altLang="en-US" dirty="0" smtClean="0"/>
              <a:t>可以使用公链</a:t>
            </a:r>
            <a:r>
              <a:rPr lang="en-US" altLang="zh-CN" dirty="0" smtClean="0"/>
              <a:t>coin</a:t>
            </a:r>
            <a:r>
              <a:rPr lang="zh-CN" altLang="en-US" dirty="0" smtClean="0"/>
              <a:t>作为</a:t>
            </a:r>
            <a:r>
              <a:rPr lang="zh-CN" altLang="en-US" dirty="0"/>
              <a:t>流通</a:t>
            </a:r>
            <a:r>
              <a:rPr lang="zh-CN" altLang="en-US" dirty="0" smtClean="0"/>
              <a:t>工具，也可以发行</a:t>
            </a:r>
            <a:r>
              <a:rPr lang="en-US" altLang="zh-CN" dirty="0" smtClean="0"/>
              <a:t>token</a:t>
            </a:r>
            <a:r>
              <a:rPr lang="zh-CN" altLang="en-US" dirty="0" smtClean="0"/>
              <a:t>作为流通工具。</a:t>
            </a:r>
            <a:endParaRPr lang="en-US" altLang="zh-CN" dirty="0" smtClean="0"/>
          </a:p>
        </p:txBody>
      </p:sp>
    </p:spTree>
    <p:extLst>
      <p:ext uri="{BB962C8B-B14F-4D97-AF65-F5344CB8AC3E}">
        <p14:creationId xmlns:p14="http://schemas.microsoft.com/office/powerpoint/2010/main" val="802640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7"/>
          <p:cNvGrpSpPr/>
          <p:nvPr/>
        </p:nvGrpSpPr>
        <p:grpSpPr>
          <a:xfrm>
            <a:off x="5023040" y="3016948"/>
            <a:ext cx="2498670" cy="1250991"/>
            <a:chOff x="2757770" y="2938578"/>
            <a:chExt cx="2498670" cy="1250991"/>
          </a:xfrm>
        </p:grpSpPr>
        <p:sp>
          <p:nvSpPr>
            <p:cNvPr id="5" name="TextBox 59"/>
            <p:cNvSpPr txBox="1">
              <a:spLocks noChangeArrowheads="1"/>
            </p:cNvSpPr>
            <p:nvPr/>
          </p:nvSpPr>
          <p:spPr bwMode="auto">
            <a:xfrm flipH="1">
              <a:off x="3115977" y="2938578"/>
              <a:ext cx="1782258" cy="707886"/>
            </a:xfrm>
            <a:prstGeom prst="rect">
              <a:avLst/>
            </a:prstGeom>
            <a:no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a:defRPr/>
              </a:pPr>
              <a:r>
                <a:rPr lang="zh-CN" altLang="en-US" sz="2000" kern="0" dirty="0" smtClean="0">
                  <a:solidFill>
                    <a:srgbClr val="1D9FDB"/>
                  </a:solidFill>
                  <a:latin typeface="Impact" panose="020B0806030902050204" pitchFamily="34" charset="0"/>
                  <a:ea typeface="微软雅黑" panose="020B0503020204020204" pitchFamily="34" charset="-122"/>
                </a:rPr>
                <a:t>目前币圈常规的项目做法</a:t>
              </a:r>
              <a:endParaRPr lang="en-US" altLang="zh-CN" sz="2000" kern="0" dirty="0">
                <a:solidFill>
                  <a:srgbClr val="1D9FDB"/>
                </a:solidFill>
                <a:latin typeface="Impact" panose="020B0806030902050204" pitchFamily="34" charset="0"/>
                <a:ea typeface="微软雅黑" panose="020B0503020204020204" pitchFamily="34" charset="-122"/>
              </a:endParaRPr>
            </a:p>
          </p:txBody>
        </p:sp>
        <p:sp>
          <p:nvSpPr>
            <p:cNvPr id="6" name="椭圆 5"/>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538C"/>
                </a:solidFill>
              </a:endParaRPr>
            </a:p>
          </p:txBody>
        </p:sp>
        <p:sp>
          <p:nvSpPr>
            <p:cNvPr id="7" name="矩形 6"/>
            <p:cNvSpPr/>
            <p:nvPr/>
          </p:nvSpPr>
          <p:spPr>
            <a:xfrm>
              <a:off x="2757770" y="3801706"/>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538C"/>
                </a:solidFill>
              </a:endParaRPr>
            </a:p>
          </p:txBody>
        </p:sp>
      </p:grpSp>
      <p:sp>
        <p:nvSpPr>
          <p:cNvPr id="8" name="任意多边形 38"/>
          <p:cNvSpPr/>
          <p:nvPr/>
        </p:nvSpPr>
        <p:spPr>
          <a:xfrm>
            <a:off x="5318387" y="2202028"/>
            <a:ext cx="1954610" cy="1113172"/>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1" fmla="*/ 1054278 w 1845118"/>
              <a:gd name="connsiteY0-2" fmla="*/ 539460 h 1113172"/>
              <a:gd name="connsiteX1-3" fmla="*/ 0 w 1845118"/>
              <a:gd name="connsiteY1-4" fmla="*/ 539460 h 1113172"/>
              <a:gd name="connsiteX2-5" fmla="*/ 0 w 1845118"/>
              <a:gd name="connsiteY2-6" fmla="*/ 0 h 1113172"/>
              <a:gd name="connsiteX3-7" fmla="*/ 1845118 w 1845118"/>
              <a:gd name="connsiteY3-8" fmla="*/ 0 h 1113172"/>
              <a:gd name="connsiteX4-9" fmla="*/ 1845118 w 1845118"/>
              <a:gd name="connsiteY4-10" fmla="*/ 1113172 h 1113172"/>
              <a:gd name="connsiteX5-11" fmla="*/ 1054278 w 1845118"/>
              <a:gd name="connsiteY5-12" fmla="*/ 1113172 h 1113172"/>
              <a:gd name="connsiteX6" fmla="*/ 1145718 w 1845118"/>
              <a:gd name="connsiteY6" fmla="*/ 630900 h 1113172"/>
              <a:gd name="connsiteX0-13" fmla="*/ 1054278 w 1845118"/>
              <a:gd name="connsiteY0-14" fmla="*/ 539460 h 1113172"/>
              <a:gd name="connsiteX1-15" fmla="*/ 0 w 1845118"/>
              <a:gd name="connsiteY1-16" fmla="*/ 539460 h 1113172"/>
              <a:gd name="connsiteX2-17" fmla="*/ 0 w 1845118"/>
              <a:gd name="connsiteY2-18" fmla="*/ 0 h 1113172"/>
              <a:gd name="connsiteX3-19" fmla="*/ 1845118 w 1845118"/>
              <a:gd name="connsiteY3-20" fmla="*/ 0 h 1113172"/>
              <a:gd name="connsiteX4-21" fmla="*/ 1845118 w 1845118"/>
              <a:gd name="connsiteY4-22" fmla="*/ 1113172 h 1113172"/>
              <a:gd name="connsiteX5-23" fmla="*/ 1054278 w 1845118"/>
              <a:gd name="connsiteY5-24" fmla="*/ 1113172 h 1113172"/>
              <a:gd name="connsiteX0-25" fmla="*/ 0 w 1845118"/>
              <a:gd name="connsiteY0-26" fmla="*/ 539460 h 1113172"/>
              <a:gd name="connsiteX1-27" fmla="*/ 0 w 1845118"/>
              <a:gd name="connsiteY1-28" fmla="*/ 0 h 1113172"/>
              <a:gd name="connsiteX2-29" fmla="*/ 1845118 w 1845118"/>
              <a:gd name="connsiteY2-30" fmla="*/ 0 h 1113172"/>
              <a:gd name="connsiteX3-31" fmla="*/ 1845118 w 1845118"/>
              <a:gd name="connsiteY3-32" fmla="*/ 1113172 h 1113172"/>
              <a:gd name="connsiteX4-33" fmla="*/ 1054278 w 1845118"/>
              <a:gd name="connsiteY4-34" fmla="*/ 1113172 h 1113172"/>
              <a:gd name="connsiteX0-35" fmla="*/ 0 w 1845118"/>
              <a:gd name="connsiteY0-36" fmla="*/ 539460 h 1113172"/>
              <a:gd name="connsiteX1-37" fmla="*/ 0 w 1845118"/>
              <a:gd name="connsiteY1-38" fmla="*/ 0 h 1113172"/>
              <a:gd name="connsiteX2-39" fmla="*/ 1845118 w 1845118"/>
              <a:gd name="connsiteY2-40" fmla="*/ 0 h 1113172"/>
              <a:gd name="connsiteX3-41" fmla="*/ 1845118 w 1845118"/>
              <a:gd name="connsiteY3-42" fmla="*/ 1113172 h 1113172"/>
            </a:gdLst>
            <a:ahLst/>
            <a:cxnLst>
              <a:cxn ang="0">
                <a:pos x="connsiteX0-1" y="connsiteY0-2"/>
              </a:cxn>
              <a:cxn ang="0">
                <a:pos x="connsiteX1-3" y="connsiteY1-4"/>
              </a:cxn>
              <a:cxn ang="0">
                <a:pos x="connsiteX2-5" y="connsiteY2-6"/>
              </a:cxn>
              <a:cxn ang="0">
                <a:pos x="connsiteX3-7" y="connsiteY3-8"/>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5A538C"/>
              </a:solidFill>
            </a:endParaRPr>
          </a:p>
        </p:txBody>
      </p:sp>
      <p:sp>
        <p:nvSpPr>
          <p:cNvPr id="9" name="任意多边形 36"/>
          <p:cNvSpPr/>
          <p:nvPr/>
        </p:nvSpPr>
        <p:spPr>
          <a:xfrm>
            <a:off x="5023040" y="2510207"/>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1" fmla="*/ 618105 w 2362498"/>
              <a:gd name="connsiteY0-2" fmla="*/ 1612423 h 1827878"/>
              <a:gd name="connsiteX1-3" fmla="*/ 2362498 w 2362498"/>
              <a:gd name="connsiteY1-4" fmla="*/ 1612423 h 1827878"/>
              <a:gd name="connsiteX2-5" fmla="*/ 2362498 w 2362498"/>
              <a:gd name="connsiteY2-6" fmla="*/ 1827878 h 1827878"/>
              <a:gd name="connsiteX3-7" fmla="*/ 839514 w 2362498"/>
              <a:gd name="connsiteY3-8" fmla="*/ 1827878 h 1827878"/>
              <a:gd name="connsiteX4-9" fmla="*/ 433218 w 2362498"/>
              <a:gd name="connsiteY4-10" fmla="*/ 1827878 h 1827878"/>
              <a:gd name="connsiteX5-11" fmla="*/ 433218 w 2362498"/>
              <a:gd name="connsiteY5-12" fmla="*/ 1826314 h 1827878"/>
              <a:gd name="connsiteX6-13" fmla="*/ 0 w 2362498"/>
              <a:gd name="connsiteY6-14" fmla="*/ 1826314 h 1827878"/>
              <a:gd name="connsiteX7-15" fmla="*/ 0 w 2362498"/>
              <a:gd name="connsiteY7-16" fmla="*/ 0 h 1827878"/>
              <a:gd name="connsiteX8-17" fmla="*/ 618105 w 2362498"/>
              <a:gd name="connsiteY8-18" fmla="*/ 0 h 1827878"/>
              <a:gd name="connsiteX9" fmla="*/ 709545 w 2362498"/>
              <a:gd name="connsiteY9" fmla="*/ 1703863 h 1827878"/>
              <a:gd name="connsiteX0-19" fmla="*/ 618105 w 2362498"/>
              <a:gd name="connsiteY0-20" fmla="*/ 1612423 h 1827878"/>
              <a:gd name="connsiteX1-21" fmla="*/ 2362498 w 2362498"/>
              <a:gd name="connsiteY1-22" fmla="*/ 1612423 h 1827878"/>
              <a:gd name="connsiteX2-23" fmla="*/ 2362498 w 2362498"/>
              <a:gd name="connsiteY2-24" fmla="*/ 1827878 h 1827878"/>
              <a:gd name="connsiteX3-25" fmla="*/ 839514 w 2362498"/>
              <a:gd name="connsiteY3-26" fmla="*/ 1827878 h 1827878"/>
              <a:gd name="connsiteX4-27" fmla="*/ 433218 w 2362498"/>
              <a:gd name="connsiteY4-28" fmla="*/ 1827878 h 1827878"/>
              <a:gd name="connsiteX5-29" fmla="*/ 433218 w 2362498"/>
              <a:gd name="connsiteY5-30" fmla="*/ 1826314 h 1827878"/>
              <a:gd name="connsiteX6-31" fmla="*/ 0 w 2362498"/>
              <a:gd name="connsiteY6-32" fmla="*/ 1826314 h 1827878"/>
              <a:gd name="connsiteX7-33" fmla="*/ 0 w 2362498"/>
              <a:gd name="connsiteY7-34" fmla="*/ 0 h 1827878"/>
              <a:gd name="connsiteX8-35" fmla="*/ 618105 w 2362498"/>
              <a:gd name="connsiteY8-36" fmla="*/ 0 h 1827878"/>
              <a:gd name="connsiteX0-37" fmla="*/ 2362498 w 2362498"/>
              <a:gd name="connsiteY0-38" fmla="*/ 1612423 h 1827878"/>
              <a:gd name="connsiteX1-39" fmla="*/ 2362498 w 2362498"/>
              <a:gd name="connsiteY1-40" fmla="*/ 1827878 h 1827878"/>
              <a:gd name="connsiteX2-41" fmla="*/ 839514 w 2362498"/>
              <a:gd name="connsiteY2-42" fmla="*/ 1827878 h 1827878"/>
              <a:gd name="connsiteX3-43" fmla="*/ 433218 w 2362498"/>
              <a:gd name="connsiteY3-44" fmla="*/ 1827878 h 1827878"/>
              <a:gd name="connsiteX4-45" fmla="*/ 433218 w 2362498"/>
              <a:gd name="connsiteY4-46" fmla="*/ 1826314 h 1827878"/>
              <a:gd name="connsiteX5-47" fmla="*/ 0 w 2362498"/>
              <a:gd name="connsiteY5-48" fmla="*/ 1826314 h 1827878"/>
              <a:gd name="connsiteX6-49" fmla="*/ 0 w 2362498"/>
              <a:gd name="connsiteY6-50" fmla="*/ 0 h 1827878"/>
              <a:gd name="connsiteX7-51" fmla="*/ 618105 w 2362498"/>
              <a:gd name="connsiteY7-52" fmla="*/ 0 h 18278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5A538C"/>
              </a:solidFill>
            </a:endParaRPr>
          </a:p>
        </p:txBody>
      </p:sp>
    </p:spTree>
    <p:extLst>
      <p:ext uri="{BB962C8B-B14F-4D97-AF65-F5344CB8AC3E}">
        <p14:creationId xmlns:p14="http://schemas.microsoft.com/office/powerpoint/2010/main" val="260020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6886804"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常规的数字货币发行阶段</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以公链为例</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1517188" y="1435097"/>
            <a:ext cx="2345217" cy="1754326"/>
          </a:xfrm>
          <a:prstGeom prst="rect">
            <a:avLst/>
          </a:prstGeom>
          <a:noFill/>
        </p:spPr>
        <p:txBody>
          <a:bodyPr wrap="square" rtlCol="0">
            <a:spAutoFit/>
          </a:bodyPr>
          <a:lstStyle/>
          <a:p>
            <a:r>
              <a:rPr lang="zh-CN" altLang="en-US" dirty="0" smtClean="0"/>
              <a:t>区块链应用场景构思团队组建</a:t>
            </a:r>
            <a:endParaRPr lang="en-US" altLang="zh-CN" dirty="0" smtClean="0"/>
          </a:p>
          <a:p>
            <a:r>
              <a:rPr lang="zh-CN" altLang="en-US" dirty="0" smtClean="0"/>
              <a:t>白皮书设计</a:t>
            </a:r>
            <a:r>
              <a:rPr lang="en-US" altLang="zh-CN" dirty="0" smtClean="0"/>
              <a:t/>
            </a:r>
            <a:br>
              <a:rPr lang="en-US" altLang="zh-CN" dirty="0" smtClean="0"/>
            </a:br>
            <a:r>
              <a:rPr lang="en-US" altLang="zh-CN" dirty="0"/>
              <a:t>ETH ERC20</a:t>
            </a:r>
            <a:r>
              <a:rPr lang="zh-CN" altLang="en-US" dirty="0">
                <a:solidFill>
                  <a:srgbClr val="FF0000"/>
                </a:solidFill>
              </a:rPr>
              <a:t>代币</a:t>
            </a:r>
            <a:r>
              <a:rPr lang="zh-CN" altLang="en-US" dirty="0"/>
              <a:t>开发</a:t>
            </a:r>
            <a:endParaRPr lang="en-US" altLang="zh-CN" dirty="0"/>
          </a:p>
          <a:p>
            <a:endParaRPr lang="en-US" altLang="zh-CN" dirty="0" smtClean="0"/>
          </a:p>
          <a:p>
            <a:endParaRPr lang="en-US" altLang="zh-CN" dirty="0" smtClean="0"/>
          </a:p>
        </p:txBody>
      </p:sp>
      <p:sp>
        <p:nvSpPr>
          <p:cNvPr id="7" name="等腰三角形 6"/>
          <p:cNvSpPr/>
          <p:nvPr/>
        </p:nvSpPr>
        <p:spPr>
          <a:xfrm>
            <a:off x="1978742" y="2615353"/>
            <a:ext cx="329184" cy="1863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612286" y="3196738"/>
            <a:ext cx="1606382" cy="369332"/>
          </a:xfrm>
          <a:prstGeom prst="rect">
            <a:avLst/>
          </a:prstGeom>
          <a:noFill/>
        </p:spPr>
        <p:txBody>
          <a:bodyPr wrap="square" rtlCol="0">
            <a:spAutoFit/>
          </a:bodyPr>
          <a:lstStyle/>
          <a:p>
            <a:r>
              <a:rPr lang="zh-CN" altLang="en-US" b="1" dirty="0" smtClean="0"/>
              <a:t>准备阶段</a:t>
            </a:r>
            <a:endParaRPr lang="zh-CN" altLang="en-US" b="1" dirty="0"/>
          </a:p>
        </p:txBody>
      </p:sp>
      <p:sp>
        <p:nvSpPr>
          <p:cNvPr id="12" name="等腰三角形 11"/>
          <p:cNvSpPr/>
          <p:nvPr/>
        </p:nvSpPr>
        <p:spPr>
          <a:xfrm>
            <a:off x="4403729" y="2600723"/>
            <a:ext cx="329184" cy="1863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3991639" y="1435097"/>
            <a:ext cx="2345217" cy="1200329"/>
          </a:xfrm>
          <a:prstGeom prst="rect">
            <a:avLst/>
          </a:prstGeom>
          <a:noFill/>
        </p:spPr>
        <p:txBody>
          <a:bodyPr wrap="square" rtlCol="0">
            <a:spAutoFit/>
          </a:bodyPr>
          <a:lstStyle/>
          <a:p>
            <a:r>
              <a:rPr lang="zh-CN" altLang="en-US" dirty="0" smtClean="0"/>
              <a:t>私募</a:t>
            </a:r>
            <a:r>
              <a:rPr lang="en-US" altLang="zh-CN" dirty="0" smtClean="0"/>
              <a:t>/</a:t>
            </a:r>
            <a:r>
              <a:rPr lang="zh-CN" altLang="en-US" dirty="0" smtClean="0"/>
              <a:t>公募</a:t>
            </a:r>
            <a:endParaRPr lang="en-US" altLang="zh-CN" dirty="0" smtClean="0"/>
          </a:p>
          <a:p>
            <a:r>
              <a:rPr lang="zh-CN" altLang="en-US" dirty="0" smtClean="0">
                <a:solidFill>
                  <a:srgbClr val="FF0000"/>
                </a:solidFill>
              </a:rPr>
              <a:t>社群同时建立</a:t>
            </a:r>
            <a:endParaRPr lang="en-US" altLang="zh-CN" dirty="0" smtClean="0">
              <a:solidFill>
                <a:srgbClr val="FF0000"/>
              </a:solidFill>
            </a:endParaRPr>
          </a:p>
          <a:p>
            <a:r>
              <a:rPr lang="zh-CN" altLang="en-US" dirty="0" smtClean="0"/>
              <a:t>营销管理（交易所</a:t>
            </a:r>
            <a:r>
              <a:rPr lang="en-US" altLang="zh-CN" dirty="0" smtClean="0"/>
              <a:t>/</a:t>
            </a:r>
            <a:r>
              <a:rPr lang="zh-CN" altLang="en-US" dirty="0" smtClean="0"/>
              <a:t>财经媒体</a:t>
            </a:r>
            <a:r>
              <a:rPr lang="en-US" altLang="zh-CN" dirty="0" smtClean="0"/>
              <a:t>/</a:t>
            </a:r>
            <a:r>
              <a:rPr lang="zh-CN" altLang="en-US" dirty="0" smtClean="0"/>
              <a:t>大佬站台）</a:t>
            </a:r>
            <a:endParaRPr lang="en-US" altLang="zh-CN" dirty="0" smtClean="0"/>
          </a:p>
        </p:txBody>
      </p:sp>
      <p:sp>
        <p:nvSpPr>
          <p:cNvPr id="14" name="TextBox 13"/>
          <p:cNvSpPr txBox="1"/>
          <p:nvPr/>
        </p:nvSpPr>
        <p:spPr>
          <a:xfrm>
            <a:off x="4169440" y="3196738"/>
            <a:ext cx="1482547" cy="369332"/>
          </a:xfrm>
          <a:prstGeom prst="rect">
            <a:avLst/>
          </a:prstGeom>
          <a:noFill/>
        </p:spPr>
        <p:txBody>
          <a:bodyPr wrap="square" rtlCol="0">
            <a:spAutoFit/>
          </a:bodyPr>
          <a:lstStyle/>
          <a:p>
            <a:r>
              <a:rPr lang="en-US" altLang="zh-CN" b="1" dirty="0" smtClean="0"/>
              <a:t>ICO</a:t>
            </a:r>
            <a:r>
              <a:rPr lang="zh-CN" altLang="en-US" b="1" dirty="0"/>
              <a:t>阶段</a:t>
            </a:r>
            <a:endParaRPr lang="en-US" altLang="zh-CN" b="1" dirty="0" smtClean="0"/>
          </a:p>
        </p:txBody>
      </p:sp>
      <p:sp>
        <p:nvSpPr>
          <p:cNvPr id="15" name="等腰三角形 14"/>
          <p:cNvSpPr/>
          <p:nvPr/>
        </p:nvSpPr>
        <p:spPr>
          <a:xfrm>
            <a:off x="7101819" y="2586093"/>
            <a:ext cx="329184" cy="1863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6689729" y="3196738"/>
            <a:ext cx="1482547" cy="369332"/>
          </a:xfrm>
          <a:prstGeom prst="rect">
            <a:avLst/>
          </a:prstGeom>
          <a:noFill/>
        </p:spPr>
        <p:txBody>
          <a:bodyPr wrap="square" rtlCol="0">
            <a:spAutoFit/>
          </a:bodyPr>
          <a:lstStyle/>
          <a:p>
            <a:r>
              <a:rPr lang="zh-CN" altLang="en-US" b="1" dirty="0" smtClean="0"/>
              <a:t>交易所上线</a:t>
            </a:r>
            <a:endParaRPr lang="en-US" altLang="zh-CN" b="1" dirty="0" smtClean="0"/>
          </a:p>
        </p:txBody>
      </p:sp>
      <p:sp>
        <p:nvSpPr>
          <p:cNvPr id="19" name="TextBox 18"/>
          <p:cNvSpPr txBox="1"/>
          <p:nvPr/>
        </p:nvSpPr>
        <p:spPr>
          <a:xfrm>
            <a:off x="6689729" y="1435097"/>
            <a:ext cx="2345217" cy="646331"/>
          </a:xfrm>
          <a:prstGeom prst="rect">
            <a:avLst/>
          </a:prstGeom>
          <a:noFill/>
        </p:spPr>
        <p:txBody>
          <a:bodyPr wrap="square" rtlCol="0">
            <a:spAutoFit/>
          </a:bodyPr>
          <a:lstStyle/>
          <a:p>
            <a:r>
              <a:rPr lang="zh-CN" altLang="en-US" dirty="0" smtClean="0"/>
              <a:t>上币费</a:t>
            </a:r>
            <a:endParaRPr lang="en-US" altLang="zh-CN" dirty="0" smtClean="0"/>
          </a:p>
          <a:p>
            <a:r>
              <a:rPr lang="zh-CN" altLang="en-US" dirty="0" smtClean="0">
                <a:solidFill>
                  <a:srgbClr val="FF0000"/>
                </a:solidFill>
              </a:rPr>
              <a:t>市值管理</a:t>
            </a:r>
            <a:r>
              <a:rPr lang="zh-CN" altLang="en-US" dirty="0" smtClean="0"/>
              <a:t>团队</a:t>
            </a:r>
            <a:endParaRPr lang="en-US" altLang="zh-CN" dirty="0" smtClean="0"/>
          </a:p>
        </p:txBody>
      </p:sp>
      <p:sp>
        <p:nvSpPr>
          <p:cNvPr id="20" name="等腰三角形 19"/>
          <p:cNvSpPr/>
          <p:nvPr/>
        </p:nvSpPr>
        <p:spPr>
          <a:xfrm>
            <a:off x="9214693" y="2564148"/>
            <a:ext cx="329184" cy="1863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8802602" y="1435097"/>
            <a:ext cx="2345217" cy="369332"/>
          </a:xfrm>
          <a:prstGeom prst="rect">
            <a:avLst/>
          </a:prstGeom>
          <a:noFill/>
        </p:spPr>
        <p:txBody>
          <a:bodyPr wrap="square" rtlCol="0">
            <a:spAutoFit/>
          </a:bodyPr>
          <a:lstStyle/>
          <a:p>
            <a:r>
              <a:rPr lang="zh-CN" altLang="en-US" dirty="0" smtClean="0">
                <a:solidFill>
                  <a:srgbClr val="FF0000"/>
                </a:solidFill>
              </a:rPr>
              <a:t>主网</a:t>
            </a:r>
            <a:r>
              <a:rPr lang="zh-CN" altLang="en-US" dirty="0" smtClean="0"/>
              <a:t>上线</a:t>
            </a:r>
            <a:endParaRPr lang="en-US" altLang="zh-CN" dirty="0" smtClean="0"/>
          </a:p>
        </p:txBody>
      </p:sp>
      <p:sp>
        <p:nvSpPr>
          <p:cNvPr id="22" name="等腰三角形 21"/>
          <p:cNvSpPr/>
          <p:nvPr/>
        </p:nvSpPr>
        <p:spPr>
          <a:xfrm>
            <a:off x="11009881" y="2564148"/>
            <a:ext cx="329184" cy="1863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553900" y="1394690"/>
            <a:ext cx="2345217" cy="923330"/>
          </a:xfrm>
          <a:prstGeom prst="rect">
            <a:avLst/>
          </a:prstGeom>
          <a:noFill/>
        </p:spPr>
        <p:txBody>
          <a:bodyPr wrap="square" rtlCol="0">
            <a:spAutoFit/>
          </a:bodyPr>
          <a:lstStyle/>
          <a:p>
            <a:r>
              <a:rPr lang="zh-CN" altLang="en-US" dirty="0" smtClean="0"/>
              <a:t>技术落地</a:t>
            </a:r>
            <a:endParaRPr lang="en-US" altLang="zh-CN" dirty="0" smtClean="0"/>
          </a:p>
          <a:p>
            <a:r>
              <a:rPr lang="zh-CN" altLang="en-US" dirty="0" smtClean="0"/>
              <a:t>应用落地</a:t>
            </a:r>
            <a:endParaRPr lang="en-US" altLang="zh-CN" dirty="0" smtClean="0"/>
          </a:p>
          <a:p>
            <a:r>
              <a:rPr lang="zh-CN" altLang="en-US" dirty="0" smtClean="0"/>
              <a:t>生态形成</a:t>
            </a:r>
            <a:endParaRPr lang="en-US" altLang="zh-CN" dirty="0" smtClean="0"/>
          </a:p>
        </p:txBody>
      </p:sp>
      <p:sp>
        <p:nvSpPr>
          <p:cNvPr id="24" name="TextBox 23"/>
          <p:cNvSpPr txBox="1"/>
          <p:nvPr/>
        </p:nvSpPr>
        <p:spPr>
          <a:xfrm>
            <a:off x="9379285" y="3196738"/>
            <a:ext cx="2284089" cy="369332"/>
          </a:xfrm>
          <a:prstGeom prst="rect">
            <a:avLst/>
          </a:prstGeom>
          <a:noFill/>
        </p:spPr>
        <p:txBody>
          <a:bodyPr wrap="square" rtlCol="0">
            <a:spAutoFit/>
          </a:bodyPr>
          <a:lstStyle/>
          <a:p>
            <a:r>
              <a:rPr lang="zh-CN" altLang="en-US" b="1" dirty="0" smtClean="0"/>
              <a:t>技术实现阶段</a:t>
            </a:r>
            <a:endParaRPr lang="en-US" altLang="zh-CN" b="1" dirty="0" smtClean="0"/>
          </a:p>
        </p:txBody>
      </p:sp>
      <p:sp>
        <p:nvSpPr>
          <p:cNvPr id="11" name="矩形 10"/>
          <p:cNvSpPr/>
          <p:nvPr/>
        </p:nvSpPr>
        <p:spPr>
          <a:xfrm>
            <a:off x="283031" y="1257483"/>
            <a:ext cx="566503" cy="214074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项目发行方</a:t>
            </a:r>
            <a:endParaRPr lang="zh-CN" altLang="en-US" dirty="0">
              <a:solidFill>
                <a:schemeClr val="tx1"/>
              </a:solidFill>
            </a:endParaRPr>
          </a:p>
        </p:txBody>
      </p:sp>
      <p:sp>
        <p:nvSpPr>
          <p:cNvPr id="26" name="矩形 25"/>
          <p:cNvSpPr/>
          <p:nvPr/>
        </p:nvSpPr>
        <p:spPr>
          <a:xfrm>
            <a:off x="308730" y="4157647"/>
            <a:ext cx="566503" cy="214074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投资人参与方式</a:t>
            </a:r>
            <a:endParaRPr lang="zh-CN" altLang="en-US" dirty="0">
              <a:solidFill>
                <a:schemeClr val="tx1"/>
              </a:solidFill>
            </a:endParaRPr>
          </a:p>
        </p:txBody>
      </p:sp>
      <p:sp>
        <p:nvSpPr>
          <p:cNvPr id="17" name="TextBox 16"/>
          <p:cNvSpPr txBox="1"/>
          <p:nvPr/>
        </p:nvSpPr>
        <p:spPr>
          <a:xfrm>
            <a:off x="2048257" y="4561513"/>
            <a:ext cx="4454956" cy="1200329"/>
          </a:xfrm>
          <a:prstGeom prst="rect">
            <a:avLst/>
          </a:prstGeom>
          <a:noFill/>
        </p:spPr>
        <p:txBody>
          <a:bodyPr wrap="square" rtlCol="0">
            <a:spAutoFit/>
          </a:bodyPr>
          <a:lstStyle/>
          <a:p>
            <a:r>
              <a:rPr lang="zh-CN" altLang="en-US" dirty="0" smtClean="0"/>
              <a:t>                                 </a:t>
            </a:r>
            <a:r>
              <a:rPr lang="zh-CN" altLang="en-US" b="1" dirty="0" smtClean="0"/>
              <a:t>购买私募股份</a:t>
            </a:r>
            <a:endParaRPr lang="en-US" altLang="zh-CN" b="1" dirty="0" smtClean="0"/>
          </a:p>
          <a:p>
            <a:endParaRPr lang="en-US" altLang="zh-CN" dirty="0" smtClean="0"/>
          </a:p>
          <a:p>
            <a:r>
              <a:rPr lang="zh-CN" altLang="en-US" dirty="0" smtClean="0"/>
              <a:t>有价格折扣，风险较低，收益较高，仍存在破发风险。需要非常好的项目判别能力</a:t>
            </a:r>
            <a:endParaRPr lang="en-US" altLang="zh-CN" dirty="0"/>
          </a:p>
        </p:txBody>
      </p:sp>
      <p:sp>
        <p:nvSpPr>
          <p:cNvPr id="28" name="TextBox 27"/>
          <p:cNvSpPr txBox="1"/>
          <p:nvPr/>
        </p:nvSpPr>
        <p:spPr>
          <a:xfrm>
            <a:off x="6636347" y="4561513"/>
            <a:ext cx="5337315" cy="1200329"/>
          </a:xfrm>
          <a:prstGeom prst="rect">
            <a:avLst/>
          </a:prstGeom>
          <a:noFill/>
        </p:spPr>
        <p:txBody>
          <a:bodyPr wrap="square" rtlCol="0">
            <a:spAutoFit/>
          </a:bodyPr>
          <a:lstStyle/>
          <a:p>
            <a:r>
              <a:rPr lang="zh-CN" altLang="en-US" b="1" dirty="0" smtClean="0"/>
              <a:t>                                         炒币</a:t>
            </a:r>
            <a:endParaRPr lang="en-US" altLang="zh-CN" b="1" dirty="0" smtClean="0"/>
          </a:p>
          <a:p>
            <a:endParaRPr lang="en-US" altLang="zh-CN" dirty="0" smtClean="0"/>
          </a:p>
          <a:p>
            <a:r>
              <a:rPr lang="zh-CN" altLang="en-US" dirty="0" smtClean="0"/>
              <a:t>风险高，收益不确定。</a:t>
            </a:r>
            <a:r>
              <a:rPr lang="en-US" altLang="zh-CN" dirty="0" smtClean="0"/>
              <a:t>7X24</a:t>
            </a:r>
            <a:r>
              <a:rPr lang="zh-CN" altLang="en-US" dirty="0" smtClean="0"/>
              <a:t>小时交易，投入精力较大，性价比不高。除非有内幕</a:t>
            </a:r>
            <a:endParaRPr lang="en-US" altLang="zh-CN" dirty="0"/>
          </a:p>
        </p:txBody>
      </p:sp>
      <p:sp>
        <p:nvSpPr>
          <p:cNvPr id="18" name="等腰三角形 17"/>
          <p:cNvSpPr/>
          <p:nvPr/>
        </p:nvSpPr>
        <p:spPr>
          <a:xfrm>
            <a:off x="4242492" y="4122116"/>
            <a:ext cx="549736" cy="1975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flipV="1">
            <a:off x="1638652" y="5859482"/>
            <a:ext cx="10296000" cy="65837"/>
          </a:xfrm>
          <a:prstGeom prst="line">
            <a:avLst/>
          </a:prstGeom>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8760078" y="4122116"/>
            <a:ext cx="549736" cy="1975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5764110" y="6166717"/>
            <a:ext cx="6488825" cy="369332"/>
          </a:xfrm>
          <a:prstGeom prst="rect">
            <a:avLst/>
          </a:prstGeom>
          <a:noFill/>
        </p:spPr>
        <p:txBody>
          <a:bodyPr wrap="square" rtlCol="0">
            <a:spAutoFit/>
          </a:bodyPr>
          <a:lstStyle/>
          <a:p>
            <a:r>
              <a:rPr lang="zh-CN" altLang="en-US" b="1" dirty="0" smtClean="0"/>
              <a:t>挖矿，</a:t>
            </a:r>
            <a:r>
              <a:rPr lang="zh-CN" altLang="en-US" dirty="0" smtClean="0"/>
              <a:t>相对来说收益较为稳定，投入较低，有相应的回本周期</a:t>
            </a:r>
            <a:endParaRPr lang="zh-CN" altLang="en-US" dirty="0"/>
          </a:p>
        </p:txBody>
      </p:sp>
      <p:sp>
        <p:nvSpPr>
          <p:cNvPr id="31" name="椭圆 30"/>
          <p:cNvSpPr/>
          <p:nvPr/>
        </p:nvSpPr>
        <p:spPr>
          <a:xfrm>
            <a:off x="3533242" y="4637837"/>
            <a:ext cx="24871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36" name="椭圆 35"/>
          <p:cNvSpPr/>
          <p:nvPr/>
        </p:nvSpPr>
        <p:spPr>
          <a:xfrm>
            <a:off x="8553886" y="4645552"/>
            <a:ext cx="24871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37" name="椭圆 36"/>
          <p:cNvSpPr/>
          <p:nvPr/>
        </p:nvSpPr>
        <p:spPr>
          <a:xfrm>
            <a:off x="5569218" y="6241655"/>
            <a:ext cx="24871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cxnSp>
        <p:nvCxnSpPr>
          <p:cNvPr id="34" name="直接连接符 33"/>
          <p:cNvCxnSpPr/>
          <p:nvPr/>
        </p:nvCxnSpPr>
        <p:spPr>
          <a:xfrm flipV="1">
            <a:off x="1550476" y="3745382"/>
            <a:ext cx="10332000" cy="10777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1488347" y="2750514"/>
            <a:ext cx="10296000" cy="6583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811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7"/>
          <p:cNvGrpSpPr/>
          <p:nvPr/>
        </p:nvGrpSpPr>
        <p:grpSpPr>
          <a:xfrm>
            <a:off x="5023040" y="2863060"/>
            <a:ext cx="2498670" cy="1404879"/>
            <a:chOff x="2757770" y="2784690"/>
            <a:chExt cx="2498670" cy="1404879"/>
          </a:xfrm>
        </p:grpSpPr>
        <p:sp>
          <p:nvSpPr>
            <p:cNvPr id="5" name="TextBox 59"/>
            <p:cNvSpPr txBox="1">
              <a:spLocks noChangeArrowheads="1"/>
            </p:cNvSpPr>
            <p:nvPr/>
          </p:nvSpPr>
          <p:spPr bwMode="auto">
            <a:xfrm flipH="1">
              <a:off x="3115977" y="2784690"/>
              <a:ext cx="1782258" cy="1015663"/>
            </a:xfrm>
            <a:prstGeom prst="rect">
              <a:avLst/>
            </a:prstGeom>
            <a:no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a:defRPr/>
              </a:pPr>
              <a:r>
                <a:rPr lang="en-US" altLang="zh-CN" sz="2000" kern="0" dirty="0" smtClean="0">
                  <a:solidFill>
                    <a:srgbClr val="1D9FDB"/>
                  </a:solidFill>
                  <a:latin typeface="Impact" panose="020B0806030902050204" pitchFamily="34" charset="0"/>
                  <a:ea typeface="微软雅黑" panose="020B0503020204020204" pitchFamily="34" charset="-122"/>
                </a:rPr>
                <a:t>ICO</a:t>
              </a:r>
              <a:r>
                <a:rPr lang="zh-CN" altLang="en-US" sz="2000" kern="0" dirty="0" smtClean="0">
                  <a:solidFill>
                    <a:srgbClr val="1D9FDB"/>
                  </a:solidFill>
                  <a:latin typeface="Impact" panose="020B0806030902050204" pitchFamily="34" charset="0"/>
                  <a:ea typeface="微软雅黑" panose="020B0503020204020204" pitchFamily="34" charset="-122"/>
                </a:rPr>
                <a:t>及</a:t>
              </a:r>
              <a:r>
                <a:rPr lang="en-US" altLang="zh-CN" sz="2000" kern="0" dirty="0" smtClean="0">
                  <a:solidFill>
                    <a:srgbClr val="1D9FDB"/>
                  </a:solidFill>
                  <a:latin typeface="Impact" panose="020B0806030902050204" pitchFamily="34" charset="0"/>
                  <a:ea typeface="微软雅黑" panose="020B0503020204020204" pitchFamily="34" charset="-122"/>
                </a:rPr>
                <a:t>token</a:t>
              </a:r>
              <a:r>
                <a:rPr lang="zh-CN" altLang="en-US" sz="2000" kern="0" dirty="0" smtClean="0">
                  <a:solidFill>
                    <a:srgbClr val="1D9FDB"/>
                  </a:solidFill>
                  <a:latin typeface="Impact" panose="020B0806030902050204" pitchFamily="34" charset="0"/>
                  <a:ea typeface="微软雅黑" panose="020B0503020204020204" pitchFamily="34" charset="-122"/>
                </a:rPr>
                <a:t>经济对商业模式的变革</a:t>
              </a:r>
              <a:endParaRPr lang="en-US" altLang="zh-CN" sz="2000" kern="0" dirty="0">
                <a:solidFill>
                  <a:srgbClr val="1D9FDB"/>
                </a:solidFill>
                <a:latin typeface="Impact" panose="020B0806030902050204" pitchFamily="34" charset="0"/>
                <a:ea typeface="微软雅黑" panose="020B0503020204020204" pitchFamily="34" charset="-122"/>
              </a:endParaRPr>
            </a:p>
          </p:txBody>
        </p:sp>
        <p:sp>
          <p:nvSpPr>
            <p:cNvPr id="6" name="椭圆 5"/>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538C"/>
                </a:solidFill>
              </a:endParaRPr>
            </a:p>
          </p:txBody>
        </p:sp>
        <p:sp>
          <p:nvSpPr>
            <p:cNvPr id="7" name="矩形 6"/>
            <p:cNvSpPr/>
            <p:nvPr/>
          </p:nvSpPr>
          <p:spPr>
            <a:xfrm>
              <a:off x="2757770" y="3801706"/>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538C"/>
                </a:solidFill>
              </a:endParaRPr>
            </a:p>
          </p:txBody>
        </p:sp>
      </p:grpSp>
      <p:sp>
        <p:nvSpPr>
          <p:cNvPr id="8" name="任意多边形 38"/>
          <p:cNvSpPr/>
          <p:nvPr/>
        </p:nvSpPr>
        <p:spPr>
          <a:xfrm>
            <a:off x="5318387" y="2202028"/>
            <a:ext cx="1954610" cy="1113172"/>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1" fmla="*/ 1054278 w 1845118"/>
              <a:gd name="connsiteY0-2" fmla="*/ 539460 h 1113172"/>
              <a:gd name="connsiteX1-3" fmla="*/ 0 w 1845118"/>
              <a:gd name="connsiteY1-4" fmla="*/ 539460 h 1113172"/>
              <a:gd name="connsiteX2-5" fmla="*/ 0 w 1845118"/>
              <a:gd name="connsiteY2-6" fmla="*/ 0 h 1113172"/>
              <a:gd name="connsiteX3-7" fmla="*/ 1845118 w 1845118"/>
              <a:gd name="connsiteY3-8" fmla="*/ 0 h 1113172"/>
              <a:gd name="connsiteX4-9" fmla="*/ 1845118 w 1845118"/>
              <a:gd name="connsiteY4-10" fmla="*/ 1113172 h 1113172"/>
              <a:gd name="connsiteX5-11" fmla="*/ 1054278 w 1845118"/>
              <a:gd name="connsiteY5-12" fmla="*/ 1113172 h 1113172"/>
              <a:gd name="connsiteX6" fmla="*/ 1145718 w 1845118"/>
              <a:gd name="connsiteY6" fmla="*/ 630900 h 1113172"/>
              <a:gd name="connsiteX0-13" fmla="*/ 1054278 w 1845118"/>
              <a:gd name="connsiteY0-14" fmla="*/ 539460 h 1113172"/>
              <a:gd name="connsiteX1-15" fmla="*/ 0 w 1845118"/>
              <a:gd name="connsiteY1-16" fmla="*/ 539460 h 1113172"/>
              <a:gd name="connsiteX2-17" fmla="*/ 0 w 1845118"/>
              <a:gd name="connsiteY2-18" fmla="*/ 0 h 1113172"/>
              <a:gd name="connsiteX3-19" fmla="*/ 1845118 w 1845118"/>
              <a:gd name="connsiteY3-20" fmla="*/ 0 h 1113172"/>
              <a:gd name="connsiteX4-21" fmla="*/ 1845118 w 1845118"/>
              <a:gd name="connsiteY4-22" fmla="*/ 1113172 h 1113172"/>
              <a:gd name="connsiteX5-23" fmla="*/ 1054278 w 1845118"/>
              <a:gd name="connsiteY5-24" fmla="*/ 1113172 h 1113172"/>
              <a:gd name="connsiteX0-25" fmla="*/ 0 w 1845118"/>
              <a:gd name="connsiteY0-26" fmla="*/ 539460 h 1113172"/>
              <a:gd name="connsiteX1-27" fmla="*/ 0 w 1845118"/>
              <a:gd name="connsiteY1-28" fmla="*/ 0 h 1113172"/>
              <a:gd name="connsiteX2-29" fmla="*/ 1845118 w 1845118"/>
              <a:gd name="connsiteY2-30" fmla="*/ 0 h 1113172"/>
              <a:gd name="connsiteX3-31" fmla="*/ 1845118 w 1845118"/>
              <a:gd name="connsiteY3-32" fmla="*/ 1113172 h 1113172"/>
              <a:gd name="connsiteX4-33" fmla="*/ 1054278 w 1845118"/>
              <a:gd name="connsiteY4-34" fmla="*/ 1113172 h 1113172"/>
              <a:gd name="connsiteX0-35" fmla="*/ 0 w 1845118"/>
              <a:gd name="connsiteY0-36" fmla="*/ 539460 h 1113172"/>
              <a:gd name="connsiteX1-37" fmla="*/ 0 w 1845118"/>
              <a:gd name="connsiteY1-38" fmla="*/ 0 h 1113172"/>
              <a:gd name="connsiteX2-39" fmla="*/ 1845118 w 1845118"/>
              <a:gd name="connsiteY2-40" fmla="*/ 0 h 1113172"/>
              <a:gd name="connsiteX3-41" fmla="*/ 1845118 w 1845118"/>
              <a:gd name="connsiteY3-42" fmla="*/ 1113172 h 1113172"/>
            </a:gdLst>
            <a:ahLst/>
            <a:cxnLst>
              <a:cxn ang="0">
                <a:pos x="connsiteX0-1" y="connsiteY0-2"/>
              </a:cxn>
              <a:cxn ang="0">
                <a:pos x="connsiteX1-3" y="connsiteY1-4"/>
              </a:cxn>
              <a:cxn ang="0">
                <a:pos x="connsiteX2-5" y="connsiteY2-6"/>
              </a:cxn>
              <a:cxn ang="0">
                <a:pos x="connsiteX3-7" y="connsiteY3-8"/>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5A538C"/>
              </a:solidFill>
            </a:endParaRPr>
          </a:p>
        </p:txBody>
      </p:sp>
      <p:sp>
        <p:nvSpPr>
          <p:cNvPr id="9" name="任意多边形 36"/>
          <p:cNvSpPr/>
          <p:nvPr/>
        </p:nvSpPr>
        <p:spPr>
          <a:xfrm>
            <a:off x="5023040" y="2510207"/>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1" fmla="*/ 618105 w 2362498"/>
              <a:gd name="connsiteY0-2" fmla="*/ 1612423 h 1827878"/>
              <a:gd name="connsiteX1-3" fmla="*/ 2362498 w 2362498"/>
              <a:gd name="connsiteY1-4" fmla="*/ 1612423 h 1827878"/>
              <a:gd name="connsiteX2-5" fmla="*/ 2362498 w 2362498"/>
              <a:gd name="connsiteY2-6" fmla="*/ 1827878 h 1827878"/>
              <a:gd name="connsiteX3-7" fmla="*/ 839514 w 2362498"/>
              <a:gd name="connsiteY3-8" fmla="*/ 1827878 h 1827878"/>
              <a:gd name="connsiteX4-9" fmla="*/ 433218 w 2362498"/>
              <a:gd name="connsiteY4-10" fmla="*/ 1827878 h 1827878"/>
              <a:gd name="connsiteX5-11" fmla="*/ 433218 w 2362498"/>
              <a:gd name="connsiteY5-12" fmla="*/ 1826314 h 1827878"/>
              <a:gd name="connsiteX6-13" fmla="*/ 0 w 2362498"/>
              <a:gd name="connsiteY6-14" fmla="*/ 1826314 h 1827878"/>
              <a:gd name="connsiteX7-15" fmla="*/ 0 w 2362498"/>
              <a:gd name="connsiteY7-16" fmla="*/ 0 h 1827878"/>
              <a:gd name="connsiteX8-17" fmla="*/ 618105 w 2362498"/>
              <a:gd name="connsiteY8-18" fmla="*/ 0 h 1827878"/>
              <a:gd name="connsiteX9" fmla="*/ 709545 w 2362498"/>
              <a:gd name="connsiteY9" fmla="*/ 1703863 h 1827878"/>
              <a:gd name="connsiteX0-19" fmla="*/ 618105 w 2362498"/>
              <a:gd name="connsiteY0-20" fmla="*/ 1612423 h 1827878"/>
              <a:gd name="connsiteX1-21" fmla="*/ 2362498 w 2362498"/>
              <a:gd name="connsiteY1-22" fmla="*/ 1612423 h 1827878"/>
              <a:gd name="connsiteX2-23" fmla="*/ 2362498 w 2362498"/>
              <a:gd name="connsiteY2-24" fmla="*/ 1827878 h 1827878"/>
              <a:gd name="connsiteX3-25" fmla="*/ 839514 w 2362498"/>
              <a:gd name="connsiteY3-26" fmla="*/ 1827878 h 1827878"/>
              <a:gd name="connsiteX4-27" fmla="*/ 433218 w 2362498"/>
              <a:gd name="connsiteY4-28" fmla="*/ 1827878 h 1827878"/>
              <a:gd name="connsiteX5-29" fmla="*/ 433218 w 2362498"/>
              <a:gd name="connsiteY5-30" fmla="*/ 1826314 h 1827878"/>
              <a:gd name="connsiteX6-31" fmla="*/ 0 w 2362498"/>
              <a:gd name="connsiteY6-32" fmla="*/ 1826314 h 1827878"/>
              <a:gd name="connsiteX7-33" fmla="*/ 0 w 2362498"/>
              <a:gd name="connsiteY7-34" fmla="*/ 0 h 1827878"/>
              <a:gd name="connsiteX8-35" fmla="*/ 618105 w 2362498"/>
              <a:gd name="connsiteY8-36" fmla="*/ 0 h 1827878"/>
              <a:gd name="connsiteX0-37" fmla="*/ 2362498 w 2362498"/>
              <a:gd name="connsiteY0-38" fmla="*/ 1612423 h 1827878"/>
              <a:gd name="connsiteX1-39" fmla="*/ 2362498 w 2362498"/>
              <a:gd name="connsiteY1-40" fmla="*/ 1827878 h 1827878"/>
              <a:gd name="connsiteX2-41" fmla="*/ 839514 w 2362498"/>
              <a:gd name="connsiteY2-42" fmla="*/ 1827878 h 1827878"/>
              <a:gd name="connsiteX3-43" fmla="*/ 433218 w 2362498"/>
              <a:gd name="connsiteY3-44" fmla="*/ 1827878 h 1827878"/>
              <a:gd name="connsiteX4-45" fmla="*/ 433218 w 2362498"/>
              <a:gd name="connsiteY4-46" fmla="*/ 1826314 h 1827878"/>
              <a:gd name="connsiteX5-47" fmla="*/ 0 w 2362498"/>
              <a:gd name="connsiteY5-48" fmla="*/ 1826314 h 1827878"/>
              <a:gd name="connsiteX6-49" fmla="*/ 0 w 2362498"/>
              <a:gd name="connsiteY6-50" fmla="*/ 0 h 1827878"/>
              <a:gd name="connsiteX7-51" fmla="*/ 618105 w 2362498"/>
              <a:gd name="connsiteY7-52" fmla="*/ 0 h 18278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5A538C"/>
              </a:solidFill>
            </a:endParaRPr>
          </a:p>
        </p:txBody>
      </p:sp>
    </p:spTree>
    <p:extLst>
      <p:ext uri="{BB962C8B-B14F-4D97-AF65-F5344CB8AC3E}">
        <p14:creationId xmlns:p14="http://schemas.microsoft.com/office/powerpoint/2010/main" val="3911581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6192703"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ICO</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及</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Token</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经济带来的核心价值</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450687" y="3447110"/>
            <a:ext cx="603451" cy="603451"/>
          </a:xfrm>
          <a:prstGeom prst="ellipse">
            <a:avLst/>
          </a:prstGeom>
          <a:solidFill>
            <a:schemeClr val="bg1"/>
          </a:solidFill>
          <a:ln w="19050">
            <a:solidFill>
              <a:srgbClr val="392C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prstClr val="white"/>
              </a:solidFill>
              <a:latin typeface="Arial"/>
              <a:ea typeface="微软雅黑"/>
            </a:endParaRPr>
          </a:p>
        </p:txBody>
      </p:sp>
      <p:sp>
        <p:nvSpPr>
          <p:cNvPr id="31" name="椭圆 30"/>
          <p:cNvSpPr/>
          <p:nvPr/>
        </p:nvSpPr>
        <p:spPr>
          <a:xfrm>
            <a:off x="450687" y="1442886"/>
            <a:ext cx="603451" cy="603451"/>
          </a:xfrm>
          <a:prstGeom prst="ellipse">
            <a:avLst/>
          </a:prstGeom>
          <a:solidFill>
            <a:srgbClr val="FFFFFF"/>
          </a:solidFill>
          <a:ln w="19050">
            <a:solidFill>
              <a:srgbClr val="FB94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dirty="0">
              <a:solidFill>
                <a:prstClr val="white"/>
              </a:solidFill>
              <a:latin typeface="Arial"/>
              <a:ea typeface="微软雅黑"/>
            </a:endParaRPr>
          </a:p>
        </p:txBody>
      </p:sp>
      <p:sp>
        <p:nvSpPr>
          <p:cNvPr id="32" name="椭圆 31"/>
          <p:cNvSpPr/>
          <p:nvPr/>
        </p:nvSpPr>
        <p:spPr>
          <a:xfrm>
            <a:off x="450687" y="2438998"/>
            <a:ext cx="603451" cy="603451"/>
          </a:xfrm>
          <a:prstGeom prst="ellipse">
            <a:avLst/>
          </a:prstGeom>
          <a:solidFill>
            <a:schemeClr val="bg1"/>
          </a:solidFill>
          <a:ln w="19050">
            <a:solidFill>
              <a:srgbClr val="F03F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prstClr val="white"/>
              </a:solidFill>
              <a:latin typeface="Arial"/>
              <a:ea typeface="微软雅黑"/>
            </a:endParaRPr>
          </a:p>
        </p:txBody>
      </p:sp>
      <p:sp>
        <p:nvSpPr>
          <p:cNvPr id="33" name="椭圆 32"/>
          <p:cNvSpPr/>
          <p:nvPr/>
        </p:nvSpPr>
        <p:spPr>
          <a:xfrm>
            <a:off x="450687" y="4455222"/>
            <a:ext cx="603451" cy="603451"/>
          </a:xfrm>
          <a:prstGeom prst="ellipse">
            <a:avLst/>
          </a:prstGeom>
          <a:solidFill>
            <a:schemeClr val="bg1"/>
          </a:solidFill>
          <a:ln w="19050">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prstClr val="white"/>
              </a:solidFill>
              <a:latin typeface="Arial"/>
              <a:ea typeface="微软雅黑"/>
            </a:endParaRPr>
          </a:p>
        </p:txBody>
      </p:sp>
      <p:sp>
        <p:nvSpPr>
          <p:cNvPr id="34" name="文本框 8"/>
          <p:cNvSpPr txBox="1"/>
          <p:nvPr/>
        </p:nvSpPr>
        <p:spPr>
          <a:xfrm>
            <a:off x="1158089" y="1589057"/>
            <a:ext cx="4641672" cy="6256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333" dirty="0" smtClean="0">
                <a:solidFill>
                  <a:schemeClr val="tx1">
                    <a:lumMod val="75000"/>
                    <a:lumOff val="25000"/>
                  </a:schemeClr>
                </a:solidFill>
              </a:rPr>
              <a:t>ICO</a:t>
            </a:r>
            <a:r>
              <a:rPr lang="zh-CN" altLang="en-US" sz="1333" dirty="0" smtClean="0">
                <a:solidFill>
                  <a:schemeClr val="tx1">
                    <a:lumMod val="75000"/>
                    <a:lumOff val="25000"/>
                  </a:schemeClr>
                </a:solidFill>
              </a:rPr>
              <a:t>出现后，创业者多了一条融资渠道，同时让参与</a:t>
            </a:r>
            <a:r>
              <a:rPr lang="en-US" altLang="zh-CN" sz="1333" dirty="0" err="1" smtClean="0">
                <a:solidFill>
                  <a:schemeClr val="tx1">
                    <a:lumMod val="75000"/>
                    <a:lumOff val="25000"/>
                  </a:schemeClr>
                </a:solidFill>
              </a:rPr>
              <a:t>ico</a:t>
            </a:r>
            <a:r>
              <a:rPr lang="zh-CN" altLang="en-US" sz="1333" dirty="0" smtClean="0">
                <a:solidFill>
                  <a:schemeClr val="tx1">
                    <a:lumMod val="75000"/>
                    <a:lumOff val="25000"/>
                  </a:schemeClr>
                </a:solidFill>
              </a:rPr>
              <a:t>的普通投资者作为利益共同体。</a:t>
            </a:r>
            <a:endParaRPr lang="en-US" altLang="zh-CN" sz="1333" dirty="0" smtClean="0">
              <a:solidFill>
                <a:schemeClr val="tx1">
                  <a:lumMod val="75000"/>
                  <a:lumOff val="25000"/>
                </a:schemeClr>
              </a:solidFill>
            </a:endParaRPr>
          </a:p>
        </p:txBody>
      </p:sp>
      <p:sp>
        <p:nvSpPr>
          <p:cNvPr id="35" name="矩形 34"/>
          <p:cNvSpPr/>
          <p:nvPr/>
        </p:nvSpPr>
        <p:spPr>
          <a:xfrm>
            <a:off x="1158089" y="1336933"/>
            <a:ext cx="1620957" cy="338554"/>
          </a:xfrm>
          <a:prstGeom prst="rect">
            <a:avLst/>
          </a:prstGeom>
        </p:spPr>
        <p:txBody>
          <a:bodyPr wrap="none">
            <a:spAutoFit/>
          </a:bodyPr>
          <a:lstStyle/>
          <a:p>
            <a:pPr lvl="0"/>
            <a:r>
              <a:rPr lang="zh-CN" altLang="en-US" sz="1600" b="1" dirty="0" smtClean="0"/>
              <a:t>融资渠道的变革</a:t>
            </a:r>
            <a:endParaRPr lang="en-US" altLang="zh-CN" sz="1600" b="1" dirty="0"/>
          </a:p>
        </p:txBody>
      </p:sp>
      <p:sp>
        <p:nvSpPr>
          <p:cNvPr id="36" name="文本框 8"/>
          <p:cNvSpPr txBox="1"/>
          <p:nvPr/>
        </p:nvSpPr>
        <p:spPr>
          <a:xfrm>
            <a:off x="1158089" y="2589733"/>
            <a:ext cx="4641672" cy="6256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333" dirty="0" smtClean="0">
                <a:solidFill>
                  <a:schemeClr val="tx1">
                    <a:lumMod val="75000"/>
                    <a:lumOff val="25000"/>
                  </a:schemeClr>
                </a:solidFill>
              </a:rPr>
              <a:t>传统投资渠道里面，优秀的投资标的很难有机会参与，</a:t>
            </a:r>
            <a:r>
              <a:rPr lang="en-US" altLang="zh-CN" sz="1333" dirty="0" smtClean="0">
                <a:solidFill>
                  <a:schemeClr val="tx1">
                    <a:lumMod val="75000"/>
                    <a:lumOff val="25000"/>
                  </a:schemeClr>
                </a:solidFill>
              </a:rPr>
              <a:t>ICO</a:t>
            </a:r>
            <a:r>
              <a:rPr lang="zh-CN" altLang="en-US" sz="1333" dirty="0" smtClean="0">
                <a:solidFill>
                  <a:schemeClr val="tx1">
                    <a:lumMod val="75000"/>
                    <a:lumOff val="25000"/>
                  </a:schemeClr>
                </a:solidFill>
              </a:rPr>
              <a:t>出现后可以凭借自己的能力选择一些优秀的项目参与</a:t>
            </a:r>
            <a:endParaRPr lang="en-US" altLang="zh-CN" sz="1333" dirty="0">
              <a:solidFill>
                <a:schemeClr val="tx1">
                  <a:lumMod val="75000"/>
                  <a:lumOff val="25000"/>
                </a:schemeClr>
              </a:solidFill>
            </a:endParaRPr>
          </a:p>
        </p:txBody>
      </p:sp>
      <p:sp>
        <p:nvSpPr>
          <p:cNvPr id="37" name="矩形 36"/>
          <p:cNvSpPr/>
          <p:nvPr/>
        </p:nvSpPr>
        <p:spPr>
          <a:xfrm>
            <a:off x="1158089" y="2337609"/>
            <a:ext cx="1620957" cy="338554"/>
          </a:xfrm>
          <a:prstGeom prst="rect">
            <a:avLst/>
          </a:prstGeom>
        </p:spPr>
        <p:txBody>
          <a:bodyPr wrap="none">
            <a:spAutoFit/>
          </a:bodyPr>
          <a:lstStyle/>
          <a:p>
            <a:pPr lvl="0"/>
            <a:r>
              <a:rPr lang="zh-CN" altLang="en-US" sz="1600" b="1" dirty="0" smtClean="0"/>
              <a:t>投资权力平民化</a:t>
            </a:r>
            <a:endParaRPr lang="en-US" altLang="zh-CN" sz="1600" b="1" dirty="0"/>
          </a:p>
        </p:txBody>
      </p:sp>
      <p:sp>
        <p:nvSpPr>
          <p:cNvPr id="38" name="文本框 8"/>
          <p:cNvSpPr txBox="1"/>
          <p:nvPr/>
        </p:nvSpPr>
        <p:spPr>
          <a:xfrm>
            <a:off x="1158089" y="3590409"/>
            <a:ext cx="4641672" cy="6256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333" dirty="0" smtClean="0">
                <a:solidFill>
                  <a:schemeClr val="tx1">
                    <a:lumMod val="75000"/>
                    <a:lumOff val="25000"/>
                  </a:schemeClr>
                </a:solidFill>
              </a:rPr>
              <a:t>传统市场标的（股票、债券、基金、房产等）资产流通极为不方便，但上链资产可以大大提高流通效率</a:t>
            </a:r>
            <a:endParaRPr lang="en-US" altLang="zh-CN" sz="1333" dirty="0">
              <a:solidFill>
                <a:schemeClr val="tx1">
                  <a:lumMod val="75000"/>
                  <a:lumOff val="25000"/>
                </a:schemeClr>
              </a:solidFill>
            </a:endParaRPr>
          </a:p>
        </p:txBody>
      </p:sp>
      <p:sp>
        <p:nvSpPr>
          <p:cNvPr id="39" name="矩形 38"/>
          <p:cNvSpPr/>
          <p:nvPr/>
        </p:nvSpPr>
        <p:spPr>
          <a:xfrm>
            <a:off x="1158089" y="3338285"/>
            <a:ext cx="1826141" cy="338554"/>
          </a:xfrm>
          <a:prstGeom prst="rect">
            <a:avLst/>
          </a:prstGeom>
        </p:spPr>
        <p:txBody>
          <a:bodyPr wrap="none">
            <a:spAutoFit/>
          </a:bodyPr>
          <a:lstStyle/>
          <a:p>
            <a:pPr lvl="0"/>
            <a:r>
              <a:rPr lang="zh-CN" altLang="en-US" sz="1600" b="1" dirty="0" smtClean="0"/>
              <a:t>资产流通方式变革</a:t>
            </a:r>
            <a:endParaRPr lang="en-US" altLang="zh-CN" sz="1600" b="1" dirty="0"/>
          </a:p>
        </p:txBody>
      </p:sp>
      <p:sp>
        <p:nvSpPr>
          <p:cNvPr id="40" name="文本框 8"/>
          <p:cNvSpPr txBox="1"/>
          <p:nvPr/>
        </p:nvSpPr>
        <p:spPr>
          <a:xfrm>
            <a:off x="1158089" y="4591086"/>
            <a:ext cx="4641672" cy="35900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333" dirty="0" smtClean="0">
                <a:solidFill>
                  <a:schemeClr val="tx1">
                    <a:lumMod val="75000"/>
                    <a:lumOff val="25000"/>
                  </a:schemeClr>
                </a:solidFill>
              </a:rPr>
              <a:t>社区建设、</a:t>
            </a:r>
            <a:r>
              <a:rPr lang="en-US" altLang="zh-CN" sz="1333" dirty="0" smtClean="0">
                <a:solidFill>
                  <a:schemeClr val="tx1">
                    <a:lumMod val="75000"/>
                    <a:lumOff val="25000"/>
                  </a:schemeClr>
                </a:solidFill>
              </a:rPr>
              <a:t>DAPP</a:t>
            </a:r>
            <a:r>
              <a:rPr lang="zh-CN" altLang="en-US" sz="1333" dirty="0" smtClean="0">
                <a:solidFill>
                  <a:schemeClr val="tx1">
                    <a:lumMod val="75000"/>
                    <a:lumOff val="25000"/>
                  </a:schemeClr>
                </a:solidFill>
              </a:rPr>
              <a:t>开发等，都可以低成本的去实现</a:t>
            </a:r>
            <a:endParaRPr lang="en-US" altLang="zh-CN" sz="1333" dirty="0">
              <a:solidFill>
                <a:schemeClr val="tx1">
                  <a:lumMod val="75000"/>
                  <a:lumOff val="25000"/>
                </a:schemeClr>
              </a:solidFill>
            </a:endParaRPr>
          </a:p>
        </p:txBody>
      </p:sp>
      <p:sp>
        <p:nvSpPr>
          <p:cNvPr id="41" name="矩形 40"/>
          <p:cNvSpPr/>
          <p:nvPr/>
        </p:nvSpPr>
        <p:spPr>
          <a:xfrm>
            <a:off x="1158089" y="4338962"/>
            <a:ext cx="1415772" cy="338554"/>
          </a:xfrm>
          <a:prstGeom prst="rect">
            <a:avLst/>
          </a:prstGeom>
        </p:spPr>
        <p:txBody>
          <a:bodyPr wrap="none">
            <a:spAutoFit/>
          </a:bodyPr>
          <a:lstStyle/>
          <a:p>
            <a:pPr lvl="0"/>
            <a:r>
              <a:rPr lang="zh-CN" altLang="en-US" sz="1600" b="1" dirty="0" smtClean="0"/>
              <a:t>助推万众创业</a:t>
            </a:r>
            <a:endParaRPr lang="en-US" altLang="zh-CN" sz="1600" b="1" dirty="0"/>
          </a:p>
        </p:txBody>
      </p:sp>
      <p:sp>
        <p:nvSpPr>
          <p:cNvPr id="51" name="椭圆 50"/>
          <p:cNvSpPr/>
          <p:nvPr/>
        </p:nvSpPr>
        <p:spPr>
          <a:xfrm>
            <a:off x="500677" y="5448847"/>
            <a:ext cx="603451" cy="603451"/>
          </a:xfrm>
          <a:prstGeom prst="ellipse">
            <a:avLst/>
          </a:prstGeom>
          <a:solidFill>
            <a:schemeClr val="bg1"/>
          </a:solidFill>
          <a:ln w="19050">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3200">
              <a:solidFill>
                <a:prstClr val="white"/>
              </a:solidFill>
              <a:latin typeface="Arial"/>
              <a:ea typeface="微软雅黑"/>
            </a:endParaRPr>
          </a:p>
        </p:txBody>
      </p:sp>
      <p:sp>
        <p:nvSpPr>
          <p:cNvPr id="52" name="文本框 8"/>
          <p:cNvSpPr txBox="1"/>
          <p:nvPr/>
        </p:nvSpPr>
        <p:spPr>
          <a:xfrm>
            <a:off x="1215393" y="5584711"/>
            <a:ext cx="5017157" cy="11590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333" dirty="0" smtClean="0">
                <a:solidFill>
                  <a:schemeClr val="tx1">
                    <a:lumMod val="75000"/>
                    <a:lumOff val="25000"/>
                  </a:schemeClr>
                </a:solidFill>
              </a:rPr>
              <a:t>大家都希望做大</a:t>
            </a:r>
            <a:r>
              <a:rPr lang="en-US" altLang="zh-CN" sz="1333" dirty="0" smtClean="0">
                <a:solidFill>
                  <a:schemeClr val="tx1">
                    <a:lumMod val="75000"/>
                    <a:lumOff val="25000"/>
                  </a:schemeClr>
                </a:solidFill>
              </a:rPr>
              <a:t>token</a:t>
            </a:r>
            <a:r>
              <a:rPr lang="zh-CN" altLang="en-US" sz="1333" dirty="0" smtClean="0">
                <a:solidFill>
                  <a:schemeClr val="tx1">
                    <a:lumMod val="75000"/>
                    <a:lumOff val="25000"/>
                  </a:schemeClr>
                </a:solidFill>
              </a:rPr>
              <a:t>蛋糕，每个</a:t>
            </a:r>
            <a:r>
              <a:rPr lang="en-US" altLang="zh-CN" sz="1333" dirty="0" smtClean="0">
                <a:solidFill>
                  <a:schemeClr val="tx1">
                    <a:lumMod val="75000"/>
                    <a:lumOff val="25000"/>
                  </a:schemeClr>
                </a:solidFill>
              </a:rPr>
              <a:t>Token</a:t>
            </a:r>
            <a:r>
              <a:rPr lang="zh-CN" altLang="en-US" sz="1333" dirty="0" smtClean="0">
                <a:solidFill>
                  <a:schemeClr val="tx1">
                    <a:lumMod val="75000"/>
                    <a:lumOff val="25000"/>
                  </a:schemeClr>
                </a:solidFill>
              </a:rPr>
              <a:t>的持有者即是实际参与者也是生产资料拥有着，通过</a:t>
            </a:r>
            <a:r>
              <a:rPr lang="en-US" altLang="zh-CN" sz="1333" dirty="0" smtClean="0">
                <a:solidFill>
                  <a:schemeClr val="tx1">
                    <a:lumMod val="75000"/>
                    <a:lumOff val="25000"/>
                  </a:schemeClr>
                </a:solidFill>
              </a:rPr>
              <a:t>token</a:t>
            </a:r>
            <a:r>
              <a:rPr lang="zh-CN" altLang="en-US" sz="1333" dirty="0" smtClean="0">
                <a:solidFill>
                  <a:schemeClr val="tx1">
                    <a:lumMod val="75000"/>
                    <a:lumOff val="25000"/>
                  </a:schemeClr>
                </a:solidFill>
              </a:rPr>
              <a:t>的设计、分配、激励，让各方努力提高</a:t>
            </a:r>
            <a:r>
              <a:rPr lang="en-US" altLang="zh-CN" sz="1333" dirty="0" smtClean="0">
                <a:solidFill>
                  <a:schemeClr val="tx1">
                    <a:lumMod val="75000"/>
                    <a:lumOff val="25000"/>
                  </a:schemeClr>
                </a:solidFill>
              </a:rPr>
              <a:t>token</a:t>
            </a:r>
            <a:r>
              <a:rPr lang="zh-CN" altLang="en-US" sz="1333" dirty="0" smtClean="0">
                <a:solidFill>
                  <a:schemeClr val="tx1">
                    <a:lumMod val="75000"/>
                    <a:lumOff val="25000"/>
                  </a:schemeClr>
                </a:solidFill>
              </a:rPr>
              <a:t>价值。</a:t>
            </a:r>
            <a:r>
              <a:rPr lang="zh-CN" altLang="en-US" sz="1333" dirty="0" smtClean="0">
                <a:solidFill>
                  <a:srgbClr val="FF0000"/>
                </a:solidFill>
              </a:rPr>
              <a:t>这是一个价值创造过程，而不是一个零和游戏！由于利益共同体的出现，使其自带“传销”属性</a:t>
            </a:r>
            <a:endParaRPr lang="en-US" altLang="zh-CN" sz="1333" dirty="0">
              <a:solidFill>
                <a:srgbClr val="FF0000"/>
              </a:solidFill>
            </a:endParaRPr>
          </a:p>
        </p:txBody>
      </p:sp>
      <p:sp>
        <p:nvSpPr>
          <p:cNvPr id="53" name="矩形 52"/>
          <p:cNvSpPr/>
          <p:nvPr/>
        </p:nvSpPr>
        <p:spPr>
          <a:xfrm>
            <a:off x="1208079" y="5332587"/>
            <a:ext cx="4698722" cy="338554"/>
          </a:xfrm>
          <a:prstGeom prst="rect">
            <a:avLst/>
          </a:prstGeom>
        </p:spPr>
        <p:txBody>
          <a:bodyPr wrap="none">
            <a:spAutoFit/>
          </a:bodyPr>
          <a:lstStyle/>
          <a:p>
            <a:pPr lvl="0"/>
            <a:r>
              <a:rPr lang="zh-CN" altLang="en-US" sz="1600" b="1" dirty="0" smtClean="0"/>
              <a:t>通证经济让商业模式发生变革，实现多方互利共赢</a:t>
            </a:r>
            <a:endParaRPr lang="en-US" altLang="zh-CN" sz="1600" b="1" dirty="0"/>
          </a:p>
        </p:txBody>
      </p:sp>
      <p:sp>
        <p:nvSpPr>
          <p:cNvPr id="4" name="TextBox 3"/>
          <p:cNvSpPr txBox="1"/>
          <p:nvPr/>
        </p:nvSpPr>
        <p:spPr>
          <a:xfrm>
            <a:off x="594626" y="1515327"/>
            <a:ext cx="157660" cy="461665"/>
          </a:xfrm>
          <a:prstGeom prst="rect">
            <a:avLst/>
          </a:prstGeom>
          <a:noFill/>
        </p:spPr>
        <p:txBody>
          <a:bodyPr wrap="square" rtlCol="0">
            <a:spAutoFit/>
          </a:bodyPr>
          <a:lstStyle/>
          <a:p>
            <a:r>
              <a:rPr lang="en-US" altLang="zh-CN" sz="2400" b="1" dirty="0" smtClean="0"/>
              <a:t>1</a:t>
            </a:r>
            <a:endParaRPr lang="zh-CN" altLang="en-US" sz="2400" b="1" dirty="0"/>
          </a:p>
        </p:txBody>
      </p:sp>
      <p:sp>
        <p:nvSpPr>
          <p:cNvPr id="29" name="TextBox 28"/>
          <p:cNvSpPr txBox="1"/>
          <p:nvPr/>
        </p:nvSpPr>
        <p:spPr>
          <a:xfrm>
            <a:off x="594626" y="2507634"/>
            <a:ext cx="157660" cy="461665"/>
          </a:xfrm>
          <a:prstGeom prst="rect">
            <a:avLst/>
          </a:prstGeom>
          <a:noFill/>
        </p:spPr>
        <p:txBody>
          <a:bodyPr wrap="square" rtlCol="0">
            <a:spAutoFit/>
          </a:bodyPr>
          <a:lstStyle/>
          <a:p>
            <a:r>
              <a:rPr lang="en-US" altLang="zh-CN" sz="2400" b="1" dirty="0" smtClean="0"/>
              <a:t>2</a:t>
            </a:r>
            <a:endParaRPr lang="zh-CN" altLang="en-US" sz="2400" b="1" dirty="0"/>
          </a:p>
        </p:txBody>
      </p:sp>
      <p:sp>
        <p:nvSpPr>
          <p:cNvPr id="42" name="TextBox 41"/>
          <p:cNvSpPr txBox="1"/>
          <p:nvPr/>
        </p:nvSpPr>
        <p:spPr>
          <a:xfrm>
            <a:off x="594626" y="3528340"/>
            <a:ext cx="157660" cy="461665"/>
          </a:xfrm>
          <a:prstGeom prst="rect">
            <a:avLst/>
          </a:prstGeom>
          <a:noFill/>
        </p:spPr>
        <p:txBody>
          <a:bodyPr wrap="square" rtlCol="0">
            <a:spAutoFit/>
          </a:bodyPr>
          <a:lstStyle/>
          <a:p>
            <a:r>
              <a:rPr lang="en-US" altLang="zh-CN" sz="2400" b="1" dirty="0" smtClean="0"/>
              <a:t>3</a:t>
            </a:r>
            <a:endParaRPr lang="zh-CN" altLang="en-US" sz="2400" b="1" dirty="0"/>
          </a:p>
        </p:txBody>
      </p:sp>
      <p:sp>
        <p:nvSpPr>
          <p:cNvPr id="43" name="TextBox 42"/>
          <p:cNvSpPr txBox="1"/>
          <p:nvPr/>
        </p:nvSpPr>
        <p:spPr>
          <a:xfrm>
            <a:off x="594626" y="4539757"/>
            <a:ext cx="157660" cy="461665"/>
          </a:xfrm>
          <a:prstGeom prst="rect">
            <a:avLst/>
          </a:prstGeom>
          <a:noFill/>
        </p:spPr>
        <p:txBody>
          <a:bodyPr wrap="square" rtlCol="0">
            <a:spAutoFit/>
          </a:bodyPr>
          <a:lstStyle/>
          <a:p>
            <a:r>
              <a:rPr lang="en-US" altLang="zh-CN" sz="2400" b="1" dirty="0" smtClean="0"/>
              <a:t>4</a:t>
            </a:r>
            <a:endParaRPr lang="zh-CN" altLang="en-US" sz="2400" b="1" dirty="0"/>
          </a:p>
        </p:txBody>
      </p:sp>
      <p:sp>
        <p:nvSpPr>
          <p:cNvPr id="45" name="TextBox 44"/>
          <p:cNvSpPr txBox="1"/>
          <p:nvPr/>
        </p:nvSpPr>
        <p:spPr>
          <a:xfrm>
            <a:off x="594626" y="5519739"/>
            <a:ext cx="157660" cy="461665"/>
          </a:xfrm>
          <a:prstGeom prst="rect">
            <a:avLst/>
          </a:prstGeom>
          <a:noFill/>
        </p:spPr>
        <p:txBody>
          <a:bodyPr wrap="square" rtlCol="0">
            <a:spAutoFit/>
          </a:bodyPr>
          <a:lstStyle/>
          <a:p>
            <a:r>
              <a:rPr lang="en-US" altLang="zh-CN" sz="2400" b="1" dirty="0" smtClean="0"/>
              <a:t>5</a:t>
            </a:r>
            <a:endParaRPr lang="zh-CN" altLang="en-US" sz="2400"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0495" y="1633076"/>
            <a:ext cx="5918379" cy="4075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1038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9977393"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Token</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认同属性，各方只追求自己价值观内的数字货币</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058" y="1287476"/>
            <a:ext cx="2945232" cy="5296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0319" y="1192378"/>
            <a:ext cx="3122487" cy="5391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23564" y="882813"/>
            <a:ext cx="2703009" cy="5855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0976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6886804"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数字货币投资成功的关键</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社群的建设</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922508" y="2305050"/>
            <a:ext cx="10005842" cy="2831544"/>
          </a:xfrm>
          <a:prstGeom prst="rect">
            <a:avLst/>
          </a:prstGeom>
          <a:noFill/>
        </p:spPr>
        <p:txBody>
          <a:bodyPr wrap="square" rtlCol="0">
            <a:spAutoFit/>
          </a:bodyPr>
          <a:lstStyle/>
          <a:p>
            <a:pPr>
              <a:lnSpc>
                <a:spcPct val="150000"/>
              </a:lnSpc>
            </a:pPr>
            <a:r>
              <a:rPr lang="en-US" altLang="zh-CN" sz="2000" dirty="0" smtClean="0"/>
              <a:t>1</a:t>
            </a:r>
            <a:r>
              <a:rPr lang="zh-CN" altLang="en-US" sz="2000" dirty="0"/>
              <a:t>、 </a:t>
            </a:r>
            <a:r>
              <a:rPr lang="zh-CN" altLang="en-US" sz="2000" dirty="0" smtClean="0"/>
              <a:t>社群是区块链的灵魂，一个区块链的项目的价值来源于共识，没有社群就没有共识，没有共识就没有价值！</a:t>
            </a:r>
            <a:endParaRPr lang="en-US" altLang="zh-CN" sz="2000" dirty="0" smtClean="0"/>
          </a:p>
          <a:p>
            <a:pPr>
              <a:lnSpc>
                <a:spcPct val="150000"/>
              </a:lnSpc>
            </a:pPr>
            <a:endParaRPr lang="en-US" altLang="zh-CN" sz="2000" dirty="0"/>
          </a:p>
          <a:p>
            <a:pPr>
              <a:lnSpc>
                <a:spcPct val="150000"/>
              </a:lnSpc>
            </a:pPr>
            <a:endParaRPr lang="en-US" altLang="zh-CN" sz="2000" dirty="0" smtClean="0"/>
          </a:p>
          <a:p>
            <a:pPr>
              <a:lnSpc>
                <a:spcPct val="150000"/>
              </a:lnSpc>
            </a:pPr>
            <a:r>
              <a:rPr lang="en-US" altLang="zh-CN" sz="2000" dirty="0" smtClean="0"/>
              <a:t>2</a:t>
            </a:r>
            <a:r>
              <a:rPr lang="zh-CN" altLang="en-US" sz="2000" dirty="0" smtClean="0"/>
              <a:t>、空气</a:t>
            </a:r>
            <a:r>
              <a:rPr lang="zh-CN" altLang="en-US" sz="2000" dirty="0"/>
              <a:t>币与价值币要辩证看待。</a:t>
            </a:r>
            <a:endParaRPr lang="en-US" altLang="zh-CN" sz="2000" dirty="0"/>
          </a:p>
          <a:p>
            <a:endParaRPr lang="zh-CN" altLang="en-US" sz="2800" dirty="0"/>
          </a:p>
        </p:txBody>
      </p:sp>
    </p:spTree>
    <p:extLst>
      <p:ext uri="{BB962C8B-B14F-4D97-AF65-F5344CB8AC3E}">
        <p14:creationId xmlns:p14="http://schemas.microsoft.com/office/powerpoint/2010/main" val="2288334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04211" y="3994733"/>
            <a:ext cx="7388352" cy="1815882"/>
          </a:xfrm>
          <a:prstGeom prst="rect">
            <a:avLst/>
          </a:prstGeom>
          <a:noFill/>
        </p:spPr>
        <p:txBody>
          <a:bodyPr vert="horz" wrap="square" rtlCol="0" anchor="ctr">
            <a:spAutoFit/>
          </a:bodyPr>
          <a:lstStyle/>
          <a:p>
            <a:pPr algn="ctr"/>
            <a:r>
              <a:rPr lang="en-US" altLang="zh-CN" sz="48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48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链简介</a:t>
            </a:r>
            <a:r>
              <a:rPr lang="zh-CN" altLang="en-US" sz="4800" b="1" dirty="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及投资价值分析</a:t>
            </a:r>
            <a:endParaRPr lang="en-US" altLang="zh-CN" sz="4800" b="1" dirty="0">
              <a:solidFill>
                <a:srgbClr val="5A538C"/>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b="1" dirty="0">
              <a:solidFill>
                <a:srgbClr val="5A538C"/>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ü"/>
            </a:pPr>
            <a:r>
              <a:rPr lang="en-US" altLang="zh-CN"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链到底是什么？未来价值如何？</a:t>
            </a:r>
            <a:endParaRPr lang="en-US" altLang="zh-CN"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ü"/>
            </a:pPr>
            <a:r>
              <a:rPr lang="zh-CN" altLang="en-US"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为什么选择</a:t>
            </a:r>
            <a:r>
              <a:rPr lang="en-US" altLang="zh-CN"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链投资？</a:t>
            </a:r>
            <a:endParaRPr lang="en-US" altLang="zh-CN"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ü"/>
            </a:pPr>
            <a:r>
              <a:rPr lang="en-US" altLang="zh-CN"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链投资风险收益比分析</a:t>
            </a:r>
            <a:endParaRPr lang="zh-CN" altLang="en-US" sz="1600" b="1" dirty="0">
              <a:solidFill>
                <a:srgbClr val="5A538C"/>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 name="组合 7"/>
          <p:cNvGrpSpPr/>
          <p:nvPr/>
        </p:nvGrpSpPr>
        <p:grpSpPr>
          <a:xfrm>
            <a:off x="5023040" y="1569382"/>
            <a:ext cx="2498670" cy="1862048"/>
            <a:chOff x="2757770" y="2361497"/>
            <a:chExt cx="2498670" cy="1862048"/>
          </a:xfrm>
        </p:grpSpPr>
        <p:sp>
          <p:nvSpPr>
            <p:cNvPr id="5" name="TextBox 59"/>
            <p:cNvSpPr txBox="1">
              <a:spLocks noChangeArrowheads="1"/>
            </p:cNvSpPr>
            <p:nvPr/>
          </p:nvSpPr>
          <p:spPr bwMode="auto">
            <a:xfrm flipH="1">
              <a:off x="3115977" y="2361497"/>
              <a:ext cx="1782258" cy="1862048"/>
            </a:xfrm>
            <a:prstGeom prst="rect">
              <a:avLst/>
            </a:prstGeom>
            <a:no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a:defRPr/>
              </a:pPr>
              <a:r>
                <a:rPr lang="en-US" altLang="zh-CN" sz="11500" kern="0" dirty="0" smtClean="0">
                  <a:solidFill>
                    <a:srgbClr val="1D9FDB"/>
                  </a:solidFill>
                  <a:latin typeface="Impact" panose="020B0806030902050204" pitchFamily="34" charset="0"/>
                  <a:ea typeface="微软雅黑" panose="020B0503020204020204" pitchFamily="34" charset="-122"/>
                </a:rPr>
                <a:t>03</a:t>
              </a:r>
              <a:endParaRPr lang="en-US" altLang="zh-CN" sz="11500" kern="0" dirty="0">
                <a:solidFill>
                  <a:srgbClr val="1D9FDB"/>
                </a:solidFill>
                <a:latin typeface="Impact" panose="020B0806030902050204" pitchFamily="34" charset="0"/>
                <a:ea typeface="微软雅黑" panose="020B0503020204020204" pitchFamily="34" charset="-122"/>
              </a:endParaRPr>
            </a:p>
          </p:txBody>
        </p:sp>
        <p:sp>
          <p:nvSpPr>
            <p:cNvPr id="6" name="椭圆 5"/>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538C"/>
                </a:solidFill>
              </a:endParaRPr>
            </a:p>
          </p:txBody>
        </p:sp>
        <p:sp>
          <p:nvSpPr>
            <p:cNvPr id="7" name="矩形 6"/>
            <p:cNvSpPr/>
            <p:nvPr/>
          </p:nvSpPr>
          <p:spPr>
            <a:xfrm>
              <a:off x="2757770" y="3801706"/>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538C"/>
                </a:solidFill>
              </a:endParaRPr>
            </a:p>
          </p:txBody>
        </p:sp>
      </p:grpSp>
      <p:sp>
        <p:nvSpPr>
          <p:cNvPr id="8" name="任意多边形 38"/>
          <p:cNvSpPr/>
          <p:nvPr/>
        </p:nvSpPr>
        <p:spPr>
          <a:xfrm>
            <a:off x="5318387" y="1331543"/>
            <a:ext cx="1954610" cy="1113172"/>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1" fmla="*/ 1054278 w 1845118"/>
              <a:gd name="connsiteY0-2" fmla="*/ 539460 h 1113172"/>
              <a:gd name="connsiteX1-3" fmla="*/ 0 w 1845118"/>
              <a:gd name="connsiteY1-4" fmla="*/ 539460 h 1113172"/>
              <a:gd name="connsiteX2-5" fmla="*/ 0 w 1845118"/>
              <a:gd name="connsiteY2-6" fmla="*/ 0 h 1113172"/>
              <a:gd name="connsiteX3-7" fmla="*/ 1845118 w 1845118"/>
              <a:gd name="connsiteY3-8" fmla="*/ 0 h 1113172"/>
              <a:gd name="connsiteX4-9" fmla="*/ 1845118 w 1845118"/>
              <a:gd name="connsiteY4-10" fmla="*/ 1113172 h 1113172"/>
              <a:gd name="connsiteX5-11" fmla="*/ 1054278 w 1845118"/>
              <a:gd name="connsiteY5-12" fmla="*/ 1113172 h 1113172"/>
              <a:gd name="connsiteX6" fmla="*/ 1145718 w 1845118"/>
              <a:gd name="connsiteY6" fmla="*/ 630900 h 1113172"/>
              <a:gd name="connsiteX0-13" fmla="*/ 1054278 w 1845118"/>
              <a:gd name="connsiteY0-14" fmla="*/ 539460 h 1113172"/>
              <a:gd name="connsiteX1-15" fmla="*/ 0 w 1845118"/>
              <a:gd name="connsiteY1-16" fmla="*/ 539460 h 1113172"/>
              <a:gd name="connsiteX2-17" fmla="*/ 0 w 1845118"/>
              <a:gd name="connsiteY2-18" fmla="*/ 0 h 1113172"/>
              <a:gd name="connsiteX3-19" fmla="*/ 1845118 w 1845118"/>
              <a:gd name="connsiteY3-20" fmla="*/ 0 h 1113172"/>
              <a:gd name="connsiteX4-21" fmla="*/ 1845118 w 1845118"/>
              <a:gd name="connsiteY4-22" fmla="*/ 1113172 h 1113172"/>
              <a:gd name="connsiteX5-23" fmla="*/ 1054278 w 1845118"/>
              <a:gd name="connsiteY5-24" fmla="*/ 1113172 h 1113172"/>
              <a:gd name="connsiteX0-25" fmla="*/ 0 w 1845118"/>
              <a:gd name="connsiteY0-26" fmla="*/ 539460 h 1113172"/>
              <a:gd name="connsiteX1-27" fmla="*/ 0 w 1845118"/>
              <a:gd name="connsiteY1-28" fmla="*/ 0 h 1113172"/>
              <a:gd name="connsiteX2-29" fmla="*/ 1845118 w 1845118"/>
              <a:gd name="connsiteY2-30" fmla="*/ 0 h 1113172"/>
              <a:gd name="connsiteX3-31" fmla="*/ 1845118 w 1845118"/>
              <a:gd name="connsiteY3-32" fmla="*/ 1113172 h 1113172"/>
              <a:gd name="connsiteX4-33" fmla="*/ 1054278 w 1845118"/>
              <a:gd name="connsiteY4-34" fmla="*/ 1113172 h 1113172"/>
              <a:gd name="connsiteX0-35" fmla="*/ 0 w 1845118"/>
              <a:gd name="connsiteY0-36" fmla="*/ 539460 h 1113172"/>
              <a:gd name="connsiteX1-37" fmla="*/ 0 w 1845118"/>
              <a:gd name="connsiteY1-38" fmla="*/ 0 h 1113172"/>
              <a:gd name="connsiteX2-39" fmla="*/ 1845118 w 1845118"/>
              <a:gd name="connsiteY2-40" fmla="*/ 0 h 1113172"/>
              <a:gd name="connsiteX3-41" fmla="*/ 1845118 w 1845118"/>
              <a:gd name="connsiteY3-42" fmla="*/ 1113172 h 1113172"/>
            </a:gdLst>
            <a:ahLst/>
            <a:cxnLst>
              <a:cxn ang="0">
                <a:pos x="connsiteX0-1" y="connsiteY0-2"/>
              </a:cxn>
              <a:cxn ang="0">
                <a:pos x="connsiteX1-3" y="connsiteY1-4"/>
              </a:cxn>
              <a:cxn ang="0">
                <a:pos x="connsiteX2-5" y="connsiteY2-6"/>
              </a:cxn>
              <a:cxn ang="0">
                <a:pos x="connsiteX3-7" y="connsiteY3-8"/>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5A538C"/>
              </a:solidFill>
            </a:endParaRPr>
          </a:p>
        </p:txBody>
      </p:sp>
      <p:sp>
        <p:nvSpPr>
          <p:cNvPr id="9" name="任意多边形 36"/>
          <p:cNvSpPr/>
          <p:nvPr/>
        </p:nvSpPr>
        <p:spPr>
          <a:xfrm>
            <a:off x="5023040" y="1639722"/>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1" fmla="*/ 618105 w 2362498"/>
              <a:gd name="connsiteY0-2" fmla="*/ 1612423 h 1827878"/>
              <a:gd name="connsiteX1-3" fmla="*/ 2362498 w 2362498"/>
              <a:gd name="connsiteY1-4" fmla="*/ 1612423 h 1827878"/>
              <a:gd name="connsiteX2-5" fmla="*/ 2362498 w 2362498"/>
              <a:gd name="connsiteY2-6" fmla="*/ 1827878 h 1827878"/>
              <a:gd name="connsiteX3-7" fmla="*/ 839514 w 2362498"/>
              <a:gd name="connsiteY3-8" fmla="*/ 1827878 h 1827878"/>
              <a:gd name="connsiteX4-9" fmla="*/ 433218 w 2362498"/>
              <a:gd name="connsiteY4-10" fmla="*/ 1827878 h 1827878"/>
              <a:gd name="connsiteX5-11" fmla="*/ 433218 w 2362498"/>
              <a:gd name="connsiteY5-12" fmla="*/ 1826314 h 1827878"/>
              <a:gd name="connsiteX6-13" fmla="*/ 0 w 2362498"/>
              <a:gd name="connsiteY6-14" fmla="*/ 1826314 h 1827878"/>
              <a:gd name="connsiteX7-15" fmla="*/ 0 w 2362498"/>
              <a:gd name="connsiteY7-16" fmla="*/ 0 h 1827878"/>
              <a:gd name="connsiteX8-17" fmla="*/ 618105 w 2362498"/>
              <a:gd name="connsiteY8-18" fmla="*/ 0 h 1827878"/>
              <a:gd name="connsiteX9" fmla="*/ 709545 w 2362498"/>
              <a:gd name="connsiteY9" fmla="*/ 1703863 h 1827878"/>
              <a:gd name="connsiteX0-19" fmla="*/ 618105 w 2362498"/>
              <a:gd name="connsiteY0-20" fmla="*/ 1612423 h 1827878"/>
              <a:gd name="connsiteX1-21" fmla="*/ 2362498 w 2362498"/>
              <a:gd name="connsiteY1-22" fmla="*/ 1612423 h 1827878"/>
              <a:gd name="connsiteX2-23" fmla="*/ 2362498 w 2362498"/>
              <a:gd name="connsiteY2-24" fmla="*/ 1827878 h 1827878"/>
              <a:gd name="connsiteX3-25" fmla="*/ 839514 w 2362498"/>
              <a:gd name="connsiteY3-26" fmla="*/ 1827878 h 1827878"/>
              <a:gd name="connsiteX4-27" fmla="*/ 433218 w 2362498"/>
              <a:gd name="connsiteY4-28" fmla="*/ 1827878 h 1827878"/>
              <a:gd name="connsiteX5-29" fmla="*/ 433218 w 2362498"/>
              <a:gd name="connsiteY5-30" fmla="*/ 1826314 h 1827878"/>
              <a:gd name="connsiteX6-31" fmla="*/ 0 w 2362498"/>
              <a:gd name="connsiteY6-32" fmla="*/ 1826314 h 1827878"/>
              <a:gd name="connsiteX7-33" fmla="*/ 0 w 2362498"/>
              <a:gd name="connsiteY7-34" fmla="*/ 0 h 1827878"/>
              <a:gd name="connsiteX8-35" fmla="*/ 618105 w 2362498"/>
              <a:gd name="connsiteY8-36" fmla="*/ 0 h 1827878"/>
              <a:gd name="connsiteX0-37" fmla="*/ 2362498 w 2362498"/>
              <a:gd name="connsiteY0-38" fmla="*/ 1612423 h 1827878"/>
              <a:gd name="connsiteX1-39" fmla="*/ 2362498 w 2362498"/>
              <a:gd name="connsiteY1-40" fmla="*/ 1827878 h 1827878"/>
              <a:gd name="connsiteX2-41" fmla="*/ 839514 w 2362498"/>
              <a:gd name="connsiteY2-42" fmla="*/ 1827878 h 1827878"/>
              <a:gd name="connsiteX3-43" fmla="*/ 433218 w 2362498"/>
              <a:gd name="connsiteY3-44" fmla="*/ 1827878 h 1827878"/>
              <a:gd name="connsiteX4-45" fmla="*/ 433218 w 2362498"/>
              <a:gd name="connsiteY4-46" fmla="*/ 1826314 h 1827878"/>
              <a:gd name="connsiteX5-47" fmla="*/ 0 w 2362498"/>
              <a:gd name="connsiteY5-48" fmla="*/ 1826314 h 1827878"/>
              <a:gd name="connsiteX6-49" fmla="*/ 0 w 2362498"/>
              <a:gd name="connsiteY6-50" fmla="*/ 0 h 1827878"/>
              <a:gd name="connsiteX7-51" fmla="*/ 618105 w 2362498"/>
              <a:gd name="connsiteY7-52" fmla="*/ 0 h 18278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5A538C"/>
              </a:solidFill>
            </a:endParaRPr>
          </a:p>
        </p:txBody>
      </p:sp>
    </p:spTree>
    <p:extLst>
      <p:ext uri="{BB962C8B-B14F-4D97-AF65-F5344CB8AC3E}">
        <p14:creationId xmlns:p14="http://schemas.microsoft.com/office/powerpoint/2010/main" val="1855751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04211" y="3871623"/>
            <a:ext cx="7388352" cy="2062103"/>
          </a:xfrm>
          <a:prstGeom prst="rect">
            <a:avLst/>
          </a:prstGeom>
          <a:noFill/>
        </p:spPr>
        <p:txBody>
          <a:bodyPr vert="horz" wrap="square" rtlCol="0" anchor="ctr">
            <a:spAutoFit/>
          </a:bodyPr>
          <a:lstStyle/>
          <a:p>
            <a:pPr algn="ctr"/>
            <a:r>
              <a:rPr lang="zh-CN" altLang="en-US" sz="4800" b="1" dirty="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48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区块链及数字货币基础</a:t>
            </a:r>
            <a:endParaRPr lang="en-US" altLang="zh-CN" sz="48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b="1" dirty="0">
              <a:solidFill>
                <a:srgbClr val="5A538C"/>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ü"/>
            </a:pPr>
            <a:r>
              <a:rPr lang="zh-CN" altLang="en-US"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什么是区块链及数字货币？</a:t>
            </a:r>
            <a:endParaRPr lang="en-US" altLang="zh-CN"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ü"/>
            </a:pPr>
            <a:r>
              <a:rPr lang="zh-CN" altLang="en-US" sz="1600" b="1" dirty="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数字货币的价值到底</a:t>
            </a:r>
            <a:r>
              <a:rPr lang="zh-CN" altLang="en-US"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来源于哪？</a:t>
            </a:r>
            <a:endParaRPr lang="en-US" altLang="zh-CN"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ü"/>
            </a:pPr>
            <a:r>
              <a:rPr lang="zh-CN" altLang="en-US" sz="1600" b="1" dirty="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区</a:t>
            </a:r>
            <a:r>
              <a:rPr lang="zh-CN" altLang="en-US"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块链为什么这么火，它到底改变了什么？</a:t>
            </a:r>
            <a:r>
              <a:rPr lang="en-US" altLang="zh-CN" sz="1600" b="1" dirty="0" smtClean="0">
                <a:solidFill>
                  <a:srgbClr val="5A538C"/>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600" b="1" dirty="0">
              <a:solidFill>
                <a:srgbClr val="5A538C"/>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 name="组合 7"/>
          <p:cNvGrpSpPr/>
          <p:nvPr/>
        </p:nvGrpSpPr>
        <p:grpSpPr>
          <a:xfrm>
            <a:off x="5023040" y="1569382"/>
            <a:ext cx="2498670" cy="1862048"/>
            <a:chOff x="2757770" y="2361497"/>
            <a:chExt cx="2498670" cy="1862048"/>
          </a:xfrm>
        </p:grpSpPr>
        <p:sp>
          <p:nvSpPr>
            <p:cNvPr id="5" name="TextBox 59"/>
            <p:cNvSpPr txBox="1">
              <a:spLocks noChangeArrowheads="1"/>
            </p:cNvSpPr>
            <p:nvPr/>
          </p:nvSpPr>
          <p:spPr bwMode="auto">
            <a:xfrm flipH="1">
              <a:off x="3115977" y="2361497"/>
              <a:ext cx="1782258" cy="1862048"/>
            </a:xfrm>
            <a:prstGeom prst="rect">
              <a:avLst/>
            </a:prstGeom>
            <a:no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a:defRPr/>
              </a:pPr>
              <a:r>
                <a:rPr lang="en-US" altLang="zh-CN" sz="11500" kern="0" dirty="0">
                  <a:solidFill>
                    <a:srgbClr val="1D9FDB"/>
                  </a:solidFill>
                  <a:latin typeface="Impact" panose="020B0806030902050204" pitchFamily="34" charset="0"/>
                  <a:ea typeface="微软雅黑" panose="020B0503020204020204" pitchFamily="34" charset="-122"/>
                </a:rPr>
                <a:t>01</a:t>
              </a:r>
            </a:p>
          </p:txBody>
        </p:sp>
        <p:sp>
          <p:nvSpPr>
            <p:cNvPr id="6" name="椭圆 5"/>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538C"/>
                </a:solidFill>
              </a:endParaRPr>
            </a:p>
          </p:txBody>
        </p:sp>
        <p:sp>
          <p:nvSpPr>
            <p:cNvPr id="7" name="矩形 6"/>
            <p:cNvSpPr/>
            <p:nvPr/>
          </p:nvSpPr>
          <p:spPr>
            <a:xfrm>
              <a:off x="2757770" y="3801706"/>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538C"/>
                </a:solidFill>
              </a:endParaRPr>
            </a:p>
          </p:txBody>
        </p:sp>
      </p:grpSp>
      <p:sp>
        <p:nvSpPr>
          <p:cNvPr id="8" name="任意多边形 38"/>
          <p:cNvSpPr/>
          <p:nvPr/>
        </p:nvSpPr>
        <p:spPr>
          <a:xfrm>
            <a:off x="5318387" y="1331543"/>
            <a:ext cx="1954610" cy="1113172"/>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1" fmla="*/ 1054278 w 1845118"/>
              <a:gd name="connsiteY0-2" fmla="*/ 539460 h 1113172"/>
              <a:gd name="connsiteX1-3" fmla="*/ 0 w 1845118"/>
              <a:gd name="connsiteY1-4" fmla="*/ 539460 h 1113172"/>
              <a:gd name="connsiteX2-5" fmla="*/ 0 w 1845118"/>
              <a:gd name="connsiteY2-6" fmla="*/ 0 h 1113172"/>
              <a:gd name="connsiteX3-7" fmla="*/ 1845118 w 1845118"/>
              <a:gd name="connsiteY3-8" fmla="*/ 0 h 1113172"/>
              <a:gd name="connsiteX4-9" fmla="*/ 1845118 w 1845118"/>
              <a:gd name="connsiteY4-10" fmla="*/ 1113172 h 1113172"/>
              <a:gd name="connsiteX5-11" fmla="*/ 1054278 w 1845118"/>
              <a:gd name="connsiteY5-12" fmla="*/ 1113172 h 1113172"/>
              <a:gd name="connsiteX6" fmla="*/ 1145718 w 1845118"/>
              <a:gd name="connsiteY6" fmla="*/ 630900 h 1113172"/>
              <a:gd name="connsiteX0-13" fmla="*/ 1054278 w 1845118"/>
              <a:gd name="connsiteY0-14" fmla="*/ 539460 h 1113172"/>
              <a:gd name="connsiteX1-15" fmla="*/ 0 w 1845118"/>
              <a:gd name="connsiteY1-16" fmla="*/ 539460 h 1113172"/>
              <a:gd name="connsiteX2-17" fmla="*/ 0 w 1845118"/>
              <a:gd name="connsiteY2-18" fmla="*/ 0 h 1113172"/>
              <a:gd name="connsiteX3-19" fmla="*/ 1845118 w 1845118"/>
              <a:gd name="connsiteY3-20" fmla="*/ 0 h 1113172"/>
              <a:gd name="connsiteX4-21" fmla="*/ 1845118 w 1845118"/>
              <a:gd name="connsiteY4-22" fmla="*/ 1113172 h 1113172"/>
              <a:gd name="connsiteX5-23" fmla="*/ 1054278 w 1845118"/>
              <a:gd name="connsiteY5-24" fmla="*/ 1113172 h 1113172"/>
              <a:gd name="connsiteX0-25" fmla="*/ 0 w 1845118"/>
              <a:gd name="connsiteY0-26" fmla="*/ 539460 h 1113172"/>
              <a:gd name="connsiteX1-27" fmla="*/ 0 w 1845118"/>
              <a:gd name="connsiteY1-28" fmla="*/ 0 h 1113172"/>
              <a:gd name="connsiteX2-29" fmla="*/ 1845118 w 1845118"/>
              <a:gd name="connsiteY2-30" fmla="*/ 0 h 1113172"/>
              <a:gd name="connsiteX3-31" fmla="*/ 1845118 w 1845118"/>
              <a:gd name="connsiteY3-32" fmla="*/ 1113172 h 1113172"/>
              <a:gd name="connsiteX4-33" fmla="*/ 1054278 w 1845118"/>
              <a:gd name="connsiteY4-34" fmla="*/ 1113172 h 1113172"/>
              <a:gd name="connsiteX0-35" fmla="*/ 0 w 1845118"/>
              <a:gd name="connsiteY0-36" fmla="*/ 539460 h 1113172"/>
              <a:gd name="connsiteX1-37" fmla="*/ 0 w 1845118"/>
              <a:gd name="connsiteY1-38" fmla="*/ 0 h 1113172"/>
              <a:gd name="connsiteX2-39" fmla="*/ 1845118 w 1845118"/>
              <a:gd name="connsiteY2-40" fmla="*/ 0 h 1113172"/>
              <a:gd name="connsiteX3-41" fmla="*/ 1845118 w 1845118"/>
              <a:gd name="connsiteY3-42" fmla="*/ 1113172 h 1113172"/>
            </a:gdLst>
            <a:ahLst/>
            <a:cxnLst>
              <a:cxn ang="0">
                <a:pos x="connsiteX0-1" y="connsiteY0-2"/>
              </a:cxn>
              <a:cxn ang="0">
                <a:pos x="connsiteX1-3" y="connsiteY1-4"/>
              </a:cxn>
              <a:cxn ang="0">
                <a:pos x="connsiteX2-5" y="connsiteY2-6"/>
              </a:cxn>
              <a:cxn ang="0">
                <a:pos x="connsiteX3-7" y="connsiteY3-8"/>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5A538C"/>
              </a:solidFill>
            </a:endParaRPr>
          </a:p>
        </p:txBody>
      </p:sp>
      <p:sp>
        <p:nvSpPr>
          <p:cNvPr id="9" name="任意多边形 36"/>
          <p:cNvSpPr/>
          <p:nvPr/>
        </p:nvSpPr>
        <p:spPr>
          <a:xfrm>
            <a:off x="5023040" y="1639722"/>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1" fmla="*/ 618105 w 2362498"/>
              <a:gd name="connsiteY0-2" fmla="*/ 1612423 h 1827878"/>
              <a:gd name="connsiteX1-3" fmla="*/ 2362498 w 2362498"/>
              <a:gd name="connsiteY1-4" fmla="*/ 1612423 h 1827878"/>
              <a:gd name="connsiteX2-5" fmla="*/ 2362498 w 2362498"/>
              <a:gd name="connsiteY2-6" fmla="*/ 1827878 h 1827878"/>
              <a:gd name="connsiteX3-7" fmla="*/ 839514 w 2362498"/>
              <a:gd name="connsiteY3-8" fmla="*/ 1827878 h 1827878"/>
              <a:gd name="connsiteX4-9" fmla="*/ 433218 w 2362498"/>
              <a:gd name="connsiteY4-10" fmla="*/ 1827878 h 1827878"/>
              <a:gd name="connsiteX5-11" fmla="*/ 433218 w 2362498"/>
              <a:gd name="connsiteY5-12" fmla="*/ 1826314 h 1827878"/>
              <a:gd name="connsiteX6-13" fmla="*/ 0 w 2362498"/>
              <a:gd name="connsiteY6-14" fmla="*/ 1826314 h 1827878"/>
              <a:gd name="connsiteX7-15" fmla="*/ 0 w 2362498"/>
              <a:gd name="connsiteY7-16" fmla="*/ 0 h 1827878"/>
              <a:gd name="connsiteX8-17" fmla="*/ 618105 w 2362498"/>
              <a:gd name="connsiteY8-18" fmla="*/ 0 h 1827878"/>
              <a:gd name="connsiteX9" fmla="*/ 709545 w 2362498"/>
              <a:gd name="connsiteY9" fmla="*/ 1703863 h 1827878"/>
              <a:gd name="connsiteX0-19" fmla="*/ 618105 w 2362498"/>
              <a:gd name="connsiteY0-20" fmla="*/ 1612423 h 1827878"/>
              <a:gd name="connsiteX1-21" fmla="*/ 2362498 w 2362498"/>
              <a:gd name="connsiteY1-22" fmla="*/ 1612423 h 1827878"/>
              <a:gd name="connsiteX2-23" fmla="*/ 2362498 w 2362498"/>
              <a:gd name="connsiteY2-24" fmla="*/ 1827878 h 1827878"/>
              <a:gd name="connsiteX3-25" fmla="*/ 839514 w 2362498"/>
              <a:gd name="connsiteY3-26" fmla="*/ 1827878 h 1827878"/>
              <a:gd name="connsiteX4-27" fmla="*/ 433218 w 2362498"/>
              <a:gd name="connsiteY4-28" fmla="*/ 1827878 h 1827878"/>
              <a:gd name="connsiteX5-29" fmla="*/ 433218 w 2362498"/>
              <a:gd name="connsiteY5-30" fmla="*/ 1826314 h 1827878"/>
              <a:gd name="connsiteX6-31" fmla="*/ 0 w 2362498"/>
              <a:gd name="connsiteY6-32" fmla="*/ 1826314 h 1827878"/>
              <a:gd name="connsiteX7-33" fmla="*/ 0 w 2362498"/>
              <a:gd name="connsiteY7-34" fmla="*/ 0 h 1827878"/>
              <a:gd name="connsiteX8-35" fmla="*/ 618105 w 2362498"/>
              <a:gd name="connsiteY8-36" fmla="*/ 0 h 1827878"/>
              <a:gd name="connsiteX0-37" fmla="*/ 2362498 w 2362498"/>
              <a:gd name="connsiteY0-38" fmla="*/ 1612423 h 1827878"/>
              <a:gd name="connsiteX1-39" fmla="*/ 2362498 w 2362498"/>
              <a:gd name="connsiteY1-40" fmla="*/ 1827878 h 1827878"/>
              <a:gd name="connsiteX2-41" fmla="*/ 839514 w 2362498"/>
              <a:gd name="connsiteY2-42" fmla="*/ 1827878 h 1827878"/>
              <a:gd name="connsiteX3-43" fmla="*/ 433218 w 2362498"/>
              <a:gd name="connsiteY3-44" fmla="*/ 1827878 h 1827878"/>
              <a:gd name="connsiteX4-45" fmla="*/ 433218 w 2362498"/>
              <a:gd name="connsiteY4-46" fmla="*/ 1826314 h 1827878"/>
              <a:gd name="connsiteX5-47" fmla="*/ 0 w 2362498"/>
              <a:gd name="connsiteY5-48" fmla="*/ 1826314 h 1827878"/>
              <a:gd name="connsiteX6-49" fmla="*/ 0 w 2362498"/>
              <a:gd name="connsiteY6-50" fmla="*/ 0 h 1827878"/>
              <a:gd name="connsiteX7-51" fmla="*/ 618105 w 2362498"/>
              <a:gd name="connsiteY7-52" fmla="*/ 0 h 18278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5A538C"/>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9364"/>
            <a:ext cx="1757194"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M</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链简介</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522774" y="1235839"/>
            <a:ext cx="11027876" cy="1754326"/>
          </a:xfrm>
          <a:prstGeom prst="rect">
            <a:avLst/>
          </a:prstGeom>
        </p:spPr>
        <p:txBody>
          <a:bodyPr wrap="square">
            <a:spAutoFit/>
          </a:bodyPr>
          <a:lstStyle/>
          <a:p>
            <a:r>
              <a:rPr lang="en-US" altLang="zh-CN" dirty="0"/>
              <a:t>M</a:t>
            </a:r>
            <a:r>
              <a:rPr lang="zh-CN" altLang="en-US" dirty="0"/>
              <a:t>链（</a:t>
            </a:r>
            <a:r>
              <a:rPr lang="en-US" altLang="zh-CN" dirty="0"/>
              <a:t>Miner Chain, </a:t>
            </a:r>
            <a:r>
              <a:rPr lang="zh-CN" altLang="en-US" dirty="0"/>
              <a:t>简称</a:t>
            </a:r>
            <a:r>
              <a:rPr lang="en-US" altLang="zh-CN" dirty="0" err="1"/>
              <a:t>Mchain</a:t>
            </a:r>
            <a:r>
              <a:rPr lang="zh-CN" altLang="en-US" dirty="0"/>
              <a:t>）是一个立足于游戏产业的去中心化社区。其核心是由美国开发团队开发的一套公有区块链系统。该系统基于智能合约区块链技术和</a:t>
            </a:r>
            <a:r>
              <a:rPr lang="en-US" altLang="zh-CN" b="1" dirty="0">
                <a:solidFill>
                  <a:srgbClr val="FF0000"/>
                </a:solidFill>
              </a:rPr>
              <a:t>IPFS</a:t>
            </a:r>
            <a:r>
              <a:rPr lang="zh-CN" altLang="en-US" b="1" dirty="0">
                <a:solidFill>
                  <a:srgbClr val="FF0000"/>
                </a:solidFill>
              </a:rPr>
              <a:t>（星际文件系统）</a:t>
            </a:r>
            <a:r>
              <a:rPr lang="zh-CN" altLang="en-US" dirty="0"/>
              <a:t>打造存储空间和结算系统，使用</a:t>
            </a:r>
            <a:r>
              <a:rPr lang="en-US" altLang="zh-CN" dirty="0" err="1"/>
              <a:t>Mchain</a:t>
            </a:r>
            <a:r>
              <a:rPr lang="zh-CN" altLang="en-US" dirty="0"/>
              <a:t>作为结算代币。</a:t>
            </a:r>
          </a:p>
          <a:p>
            <a:r>
              <a:rPr lang="en-US" altLang="zh-CN" dirty="0" err="1"/>
              <a:t>Mchain</a:t>
            </a:r>
            <a:r>
              <a:rPr lang="zh-CN" altLang="en-US" dirty="0"/>
              <a:t>恒定发行</a:t>
            </a:r>
            <a:r>
              <a:rPr lang="en-US" altLang="zh-CN" dirty="0"/>
              <a:t>2100</a:t>
            </a:r>
            <a:r>
              <a:rPr lang="zh-CN" altLang="en-US" dirty="0"/>
              <a:t>万枚，初始释放流通量</a:t>
            </a:r>
            <a:r>
              <a:rPr lang="en-US" altLang="zh-CN" dirty="0"/>
              <a:t>630</a:t>
            </a:r>
            <a:r>
              <a:rPr lang="zh-CN" altLang="en-US" dirty="0"/>
              <a:t>万枚，</a:t>
            </a:r>
            <a:r>
              <a:rPr lang="zh-CN" altLang="en-US" b="1" dirty="0">
                <a:solidFill>
                  <a:srgbClr val="FF0000"/>
                </a:solidFill>
              </a:rPr>
              <a:t>目前</a:t>
            </a:r>
            <a:r>
              <a:rPr lang="zh-CN" altLang="en-US" b="1" dirty="0" smtClean="0">
                <a:solidFill>
                  <a:srgbClr val="FF0000"/>
                </a:solidFill>
              </a:rPr>
              <a:t>主网正在</a:t>
            </a:r>
            <a:r>
              <a:rPr lang="zh-CN" altLang="en-US" b="1" dirty="0">
                <a:solidFill>
                  <a:srgbClr val="FF0000"/>
                </a:solidFill>
              </a:rPr>
              <a:t>开发中，预计年底上线</a:t>
            </a:r>
            <a:r>
              <a:rPr lang="zh-CN" altLang="en-US" dirty="0"/>
              <a:t>。现有流通为</a:t>
            </a:r>
            <a:r>
              <a:rPr lang="en-US" altLang="zh-CN" dirty="0"/>
              <a:t>ETH ERC20</a:t>
            </a:r>
            <a:r>
              <a:rPr lang="zh-CN" altLang="en-US" dirty="0"/>
              <a:t>代币。区块查询地址：</a:t>
            </a:r>
          </a:p>
          <a:p>
            <a:r>
              <a:rPr lang="en-US" altLang="zh-CN" u="sng" dirty="0"/>
              <a:t>https://etherscan.io/token/0xddb5bfae38ce17f3ad300dd635f30acbcc275287</a:t>
            </a:r>
            <a:endParaRPr lang="zh-CN" altLang="en-US" dirty="0"/>
          </a:p>
        </p:txBody>
      </p:sp>
      <p:sp>
        <p:nvSpPr>
          <p:cNvPr id="3" name="矩形 2"/>
          <p:cNvSpPr/>
          <p:nvPr/>
        </p:nvSpPr>
        <p:spPr>
          <a:xfrm>
            <a:off x="425940" y="4210050"/>
            <a:ext cx="3593610" cy="584775"/>
          </a:xfrm>
          <a:prstGeom prst="rect">
            <a:avLst/>
          </a:prstGeom>
        </p:spPr>
        <p:txBody>
          <a:bodyPr wrap="square">
            <a:spAutoFit/>
          </a:bodyPr>
          <a:lstStyle/>
          <a:p>
            <a:r>
              <a:rPr lang="zh-CN" altLang="en-US" sz="1600" dirty="0" smtClean="0"/>
              <a:t>第一</a:t>
            </a:r>
            <a:r>
              <a:rPr lang="zh-CN" altLang="en-US" sz="1600" dirty="0"/>
              <a:t>，尽早积累前期种子用户</a:t>
            </a:r>
            <a:r>
              <a:rPr lang="zh-CN" altLang="en-US" sz="1600" dirty="0" smtClean="0"/>
              <a:t>；</a:t>
            </a:r>
            <a:endParaRPr lang="en-US" altLang="zh-CN" sz="1600" dirty="0" smtClean="0"/>
          </a:p>
          <a:p>
            <a:r>
              <a:rPr lang="zh-CN" altLang="en-US" sz="1600" dirty="0" smtClean="0"/>
              <a:t>第二</a:t>
            </a:r>
            <a:r>
              <a:rPr lang="zh-CN" altLang="en-US" sz="1600" dirty="0"/>
              <a:t>，技术开发与社区运营同时推进。</a:t>
            </a:r>
          </a:p>
        </p:txBody>
      </p:sp>
      <p:sp>
        <p:nvSpPr>
          <p:cNvPr id="4" name="椭圆 3"/>
          <p:cNvSpPr/>
          <p:nvPr/>
        </p:nvSpPr>
        <p:spPr>
          <a:xfrm>
            <a:off x="477200" y="3600450"/>
            <a:ext cx="445308" cy="425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5" name="TextBox 4"/>
          <p:cNvSpPr txBox="1"/>
          <p:nvPr/>
        </p:nvSpPr>
        <p:spPr>
          <a:xfrm>
            <a:off x="922508" y="3498850"/>
            <a:ext cx="2532842" cy="646331"/>
          </a:xfrm>
          <a:prstGeom prst="rect">
            <a:avLst/>
          </a:prstGeom>
          <a:noFill/>
        </p:spPr>
        <p:txBody>
          <a:bodyPr wrap="square" rtlCol="0">
            <a:spAutoFit/>
          </a:bodyPr>
          <a:lstStyle/>
          <a:p>
            <a:r>
              <a:rPr lang="en-US" altLang="zh-CN" dirty="0" smtClean="0"/>
              <a:t>Token</a:t>
            </a:r>
            <a:r>
              <a:rPr lang="zh-CN" altLang="en-US" dirty="0" smtClean="0"/>
              <a:t>先于主网上线的两大使命</a:t>
            </a:r>
            <a:endParaRPr lang="zh-CN" altLang="en-US" dirty="0"/>
          </a:p>
        </p:txBody>
      </p:sp>
      <p:sp>
        <p:nvSpPr>
          <p:cNvPr id="11" name="矩形 10"/>
          <p:cNvSpPr/>
          <p:nvPr/>
        </p:nvSpPr>
        <p:spPr>
          <a:xfrm>
            <a:off x="6808554" y="4117122"/>
            <a:ext cx="5161196" cy="1200329"/>
          </a:xfrm>
          <a:prstGeom prst="rect">
            <a:avLst/>
          </a:prstGeom>
        </p:spPr>
        <p:txBody>
          <a:bodyPr wrap="square">
            <a:spAutoFit/>
          </a:bodyPr>
          <a:lstStyle/>
          <a:p>
            <a:pPr>
              <a:lnSpc>
                <a:spcPct val="150000"/>
              </a:lnSpc>
            </a:pPr>
            <a:r>
              <a:rPr lang="en-US" altLang="zh-CN" sz="1600" dirty="0" smtClean="0"/>
              <a:t>2017</a:t>
            </a:r>
            <a:r>
              <a:rPr lang="zh-CN" altLang="en-US" sz="1600" dirty="0" smtClean="0"/>
              <a:t>年私募</a:t>
            </a:r>
            <a:r>
              <a:rPr lang="en-US" altLang="zh-CN" sz="1600" dirty="0" smtClean="0"/>
              <a:t>+</a:t>
            </a:r>
            <a:r>
              <a:rPr lang="zh-CN" altLang="en-US" sz="1600" dirty="0"/>
              <a:t>公</a:t>
            </a:r>
            <a:r>
              <a:rPr lang="zh-CN" altLang="en-US" sz="1600" dirty="0" smtClean="0"/>
              <a:t>募金额：</a:t>
            </a:r>
            <a:r>
              <a:rPr lang="en-US" altLang="zh-CN" sz="1600" dirty="0" smtClean="0"/>
              <a:t>2.5</a:t>
            </a:r>
            <a:r>
              <a:rPr lang="zh-CN" altLang="en-US" sz="1600" dirty="0" smtClean="0"/>
              <a:t>亿</a:t>
            </a:r>
            <a:r>
              <a:rPr lang="en-US" altLang="zh-CN" sz="1600" dirty="0" smtClean="0"/>
              <a:t>+</a:t>
            </a:r>
            <a:r>
              <a:rPr lang="zh-CN" altLang="en-US" sz="1600" dirty="0" smtClean="0"/>
              <a:t>美金</a:t>
            </a:r>
            <a:endParaRPr lang="en-US" altLang="zh-CN" sz="1600" dirty="0" smtClean="0"/>
          </a:p>
          <a:p>
            <a:pPr>
              <a:lnSpc>
                <a:spcPct val="150000"/>
              </a:lnSpc>
            </a:pPr>
            <a:r>
              <a:rPr lang="en-US" altLang="zh-CN" sz="1600" dirty="0" smtClean="0"/>
              <a:t>IPFS</a:t>
            </a:r>
            <a:r>
              <a:rPr lang="zh-CN" altLang="en-US" sz="1600" dirty="0" smtClean="0"/>
              <a:t>由全球的存储节点构成</a:t>
            </a:r>
            <a:endParaRPr lang="en-US" altLang="zh-CN" sz="1600" dirty="0" smtClean="0"/>
          </a:p>
          <a:p>
            <a:pPr>
              <a:lnSpc>
                <a:spcPct val="150000"/>
              </a:lnSpc>
            </a:pPr>
            <a:r>
              <a:rPr lang="zh-CN" altLang="en-US" sz="1600" dirty="0" smtClean="0"/>
              <a:t>未来目标颠覆</a:t>
            </a:r>
            <a:r>
              <a:rPr lang="en-US" altLang="zh-CN" sz="1600" dirty="0" smtClean="0"/>
              <a:t>HTTP</a:t>
            </a:r>
            <a:r>
              <a:rPr lang="zh-CN" altLang="en-US" sz="1600" dirty="0" smtClean="0"/>
              <a:t>（上网慢、下载慢、丢失文件不安全）</a:t>
            </a:r>
            <a:endParaRPr lang="zh-CN" altLang="en-US" sz="1600" dirty="0"/>
          </a:p>
        </p:txBody>
      </p:sp>
      <p:sp>
        <p:nvSpPr>
          <p:cNvPr id="12" name="椭圆 11"/>
          <p:cNvSpPr/>
          <p:nvPr/>
        </p:nvSpPr>
        <p:spPr>
          <a:xfrm>
            <a:off x="6585900" y="3600450"/>
            <a:ext cx="445308" cy="425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13" name="TextBox 12"/>
          <p:cNvSpPr txBox="1"/>
          <p:nvPr/>
        </p:nvSpPr>
        <p:spPr>
          <a:xfrm>
            <a:off x="7090740" y="3631168"/>
            <a:ext cx="4199559" cy="369332"/>
          </a:xfrm>
          <a:prstGeom prst="rect">
            <a:avLst/>
          </a:prstGeom>
          <a:noFill/>
        </p:spPr>
        <p:txBody>
          <a:bodyPr wrap="square" rtlCol="0">
            <a:spAutoFit/>
          </a:bodyPr>
          <a:lstStyle/>
          <a:p>
            <a:r>
              <a:rPr lang="en-US" altLang="zh-CN" dirty="0" smtClean="0"/>
              <a:t>IPFS</a:t>
            </a:r>
            <a:r>
              <a:rPr lang="zh-CN" altLang="en-US" dirty="0" smtClean="0"/>
              <a:t>：</a:t>
            </a:r>
            <a:r>
              <a:rPr lang="en-US" altLang="zh-CN" dirty="0" smtClean="0"/>
              <a:t> </a:t>
            </a:r>
            <a:r>
              <a:rPr lang="zh-CN" altLang="en-US" dirty="0" smtClean="0"/>
              <a:t>一种点对点的分布式文件系统</a:t>
            </a:r>
            <a:endParaRPr lang="zh-CN" altLang="en-US" dirty="0"/>
          </a:p>
        </p:txBody>
      </p:sp>
      <p:sp>
        <p:nvSpPr>
          <p:cNvPr id="7" name="TextBox 6"/>
          <p:cNvSpPr txBox="1"/>
          <p:nvPr/>
        </p:nvSpPr>
        <p:spPr>
          <a:xfrm>
            <a:off x="477200" y="4946650"/>
            <a:ext cx="5034600" cy="738664"/>
          </a:xfrm>
          <a:prstGeom prst="rect">
            <a:avLst/>
          </a:prstGeom>
          <a:noFill/>
        </p:spPr>
        <p:txBody>
          <a:bodyPr wrap="square" rtlCol="0">
            <a:spAutoFit/>
          </a:bodyPr>
          <a:lstStyle/>
          <a:p>
            <a:r>
              <a:rPr lang="zh-CN" altLang="en-US" sz="1400" dirty="0" smtClean="0"/>
              <a:t>特点：</a:t>
            </a:r>
            <a:r>
              <a:rPr lang="en-US" altLang="zh-CN" sz="1400" dirty="0" smtClean="0"/>
              <a:t>ERC20</a:t>
            </a:r>
            <a:r>
              <a:rPr lang="zh-CN" altLang="en-US" sz="1400" dirty="0" smtClean="0"/>
              <a:t>阶段无源代码，仅是代币，规定了发行量，代币通过分配进行释放，挖矿只是一个形象的叫法。</a:t>
            </a:r>
            <a:r>
              <a:rPr lang="zh-CN" altLang="en-US" sz="1400" b="1" dirty="0" smtClean="0"/>
              <a:t>源代码伴随着主网的上线逐步开源。</a:t>
            </a:r>
            <a:endParaRPr lang="en-US" altLang="zh-CN" sz="1400" b="1" dirty="0" smtClean="0"/>
          </a:p>
        </p:txBody>
      </p:sp>
    </p:spTree>
    <p:extLst>
      <p:ext uri="{BB962C8B-B14F-4D97-AF65-F5344CB8AC3E}">
        <p14:creationId xmlns:p14="http://schemas.microsoft.com/office/powerpoint/2010/main" val="610282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9364"/>
            <a:ext cx="2714186"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M</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链</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限量发行</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73958" y="1744718"/>
            <a:ext cx="10059776" cy="3416320"/>
          </a:xfrm>
          <a:prstGeom prst="rect">
            <a:avLst/>
          </a:prstGeom>
        </p:spPr>
        <p:txBody>
          <a:bodyPr wrap="square">
            <a:spAutoFit/>
          </a:bodyPr>
          <a:lstStyle/>
          <a:p>
            <a:pPr>
              <a:lnSpc>
                <a:spcPct val="150000"/>
              </a:lnSpc>
            </a:pPr>
            <a:r>
              <a:rPr lang="en-US" altLang="zh-TW" sz="2400" dirty="0" err="1" smtClean="0"/>
              <a:t>Mchain</a:t>
            </a:r>
            <a:r>
              <a:rPr lang="zh-CN" altLang="en-US" sz="2400" dirty="0" smtClean="0"/>
              <a:t>总量为</a:t>
            </a:r>
            <a:r>
              <a:rPr lang="en-US" altLang="zh-TW" sz="2400" dirty="0" smtClean="0"/>
              <a:t>2100</a:t>
            </a:r>
            <a:r>
              <a:rPr lang="zh-CN" altLang="en-US" sz="2400" dirty="0" smtClean="0"/>
              <a:t>万个代币（相比市面上的很多代币发行量少很多）</a:t>
            </a:r>
            <a:r>
              <a:rPr lang="zh-TW" altLang="en-US" sz="2400" dirty="0" smtClean="0"/>
              <a:t>，</a:t>
            </a:r>
            <a:r>
              <a:rPr lang="zh-TW" altLang="en-US" sz="2400" dirty="0"/>
              <a:t>分配</a:t>
            </a:r>
            <a:r>
              <a:rPr lang="zh-TW" altLang="en-US" sz="2400" dirty="0" smtClean="0"/>
              <a:t>形式</a:t>
            </a:r>
            <a:r>
              <a:rPr lang="zh-CN" altLang="en-US" sz="2400" dirty="0" smtClean="0"/>
              <a:t>为</a:t>
            </a:r>
            <a:r>
              <a:rPr lang="zh-TW" altLang="en-US" sz="2400" dirty="0" smtClean="0"/>
              <a:t>：</a:t>
            </a:r>
            <a:endParaRPr lang="en-US" altLang="zh-TW" sz="2400" dirty="0" smtClean="0"/>
          </a:p>
          <a:p>
            <a:endParaRPr lang="en-US" altLang="zh-TW" sz="2400" dirty="0" smtClean="0"/>
          </a:p>
          <a:p>
            <a:endParaRPr lang="en-US" altLang="zh-TW" sz="2400" dirty="0"/>
          </a:p>
          <a:p>
            <a:r>
              <a:rPr lang="en-US" altLang="zh-TW" sz="2400" dirty="0" smtClean="0"/>
              <a:t>1</a:t>
            </a:r>
            <a:r>
              <a:rPr lang="zh-TW" altLang="en-US" sz="2400" dirty="0" smtClean="0"/>
              <a:t>、</a:t>
            </a:r>
            <a:r>
              <a:rPr lang="zh-CN" altLang="en-US" sz="2400" dirty="0" smtClean="0"/>
              <a:t>预发行</a:t>
            </a:r>
            <a:r>
              <a:rPr lang="zh-TW" altLang="en-US" sz="2400" dirty="0" smtClean="0"/>
              <a:t>出售合</a:t>
            </a:r>
            <a:r>
              <a:rPr lang="zh-CN" altLang="en-US" sz="2400" dirty="0" smtClean="0"/>
              <a:t>约</a:t>
            </a:r>
            <a:r>
              <a:rPr lang="zh-TW" altLang="en-US" sz="2400" dirty="0" smtClean="0"/>
              <a:t>算</a:t>
            </a:r>
            <a:r>
              <a:rPr lang="zh-TW" altLang="en-US" sz="2400" dirty="0"/>
              <a:t>力</a:t>
            </a:r>
            <a:r>
              <a:rPr lang="zh-TW" altLang="en-US" sz="2400" dirty="0" smtClean="0"/>
              <a:t>及</a:t>
            </a:r>
            <a:r>
              <a:rPr lang="zh-CN" altLang="en-US" sz="2400" dirty="0"/>
              <a:t>奖励</a:t>
            </a:r>
            <a:r>
              <a:rPr lang="zh-TW" altLang="en-US" sz="2400" dirty="0" smtClean="0"/>
              <a:t> </a:t>
            </a:r>
            <a:r>
              <a:rPr lang="en-US" altLang="zh-TW" sz="2400" dirty="0"/>
              <a:t>30%</a:t>
            </a:r>
            <a:r>
              <a:rPr lang="zh-TW" altLang="en-US" sz="2400" dirty="0"/>
              <a:t>（</a:t>
            </a:r>
            <a:r>
              <a:rPr lang="en-US" altLang="zh-TW" sz="2400" dirty="0" smtClean="0"/>
              <a:t>630</a:t>
            </a:r>
            <a:r>
              <a:rPr lang="zh-CN" altLang="en-US" sz="2400" dirty="0" smtClean="0"/>
              <a:t>万</a:t>
            </a:r>
            <a:r>
              <a:rPr lang="zh-TW" altLang="en-US" sz="2400" dirty="0" smtClean="0"/>
              <a:t>枚）</a:t>
            </a:r>
            <a:endParaRPr lang="en-US" altLang="zh-TW" sz="2400" dirty="0" smtClean="0"/>
          </a:p>
          <a:p>
            <a:endParaRPr lang="en-US" altLang="zh-TW" sz="2400" dirty="0"/>
          </a:p>
          <a:p>
            <a:endParaRPr lang="en-US" altLang="zh-TW" sz="2400" dirty="0" smtClean="0"/>
          </a:p>
          <a:p>
            <a:r>
              <a:rPr lang="en-US" altLang="zh-TW" sz="2400" dirty="0" smtClean="0"/>
              <a:t>2</a:t>
            </a:r>
            <a:r>
              <a:rPr lang="zh-TW" altLang="en-US" sz="2400" dirty="0" smtClean="0"/>
              <a:t>、</a:t>
            </a:r>
            <a:r>
              <a:rPr lang="zh-CN" altLang="en-US" sz="2400" dirty="0" smtClean="0"/>
              <a:t>未来</a:t>
            </a:r>
            <a:r>
              <a:rPr lang="en-US" altLang="zh-TW" sz="2400" dirty="0" smtClean="0"/>
              <a:t>20</a:t>
            </a:r>
            <a:r>
              <a:rPr lang="zh-TW" altLang="en-US" sz="2400" dirty="0" smtClean="0"/>
              <a:t>年</a:t>
            </a:r>
            <a:r>
              <a:rPr lang="zh-CN" altLang="en-US" sz="2400" dirty="0" smtClean="0"/>
              <a:t>实体挖矿</a:t>
            </a:r>
            <a:r>
              <a:rPr lang="zh-TW" altLang="en-US" sz="2400" dirty="0" smtClean="0"/>
              <a:t>所得</a:t>
            </a:r>
            <a:r>
              <a:rPr lang="en-US" altLang="zh-TW" sz="2400" dirty="0"/>
              <a:t>70%</a:t>
            </a:r>
            <a:r>
              <a:rPr lang="zh-TW" altLang="en-US" sz="2400" dirty="0"/>
              <a:t>（</a:t>
            </a:r>
            <a:r>
              <a:rPr lang="en-US" altLang="zh-TW" sz="2400" dirty="0" smtClean="0"/>
              <a:t>1470</a:t>
            </a:r>
            <a:r>
              <a:rPr lang="zh-CN" altLang="en-US" sz="2400" dirty="0" smtClean="0"/>
              <a:t>万</a:t>
            </a:r>
            <a:r>
              <a:rPr lang="zh-TW" altLang="en-US" sz="2400" dirty="0" smtClean="0"/>
              <a:t>枚</a:t>
            </a:r>
            <a:r>
              <a:rPr lang="zh-CN" altLang="en-US" sz="2400" dirty="0" smtClean="0"/>
              <a:t>）</a:t>
            </a:r>
            <a:endParaRPr lang="zh-TW" altLang="en-US" sz="2400" dirty="0"/>
          </a:p>
        </p:txBody>
      </p:sp>
    </p:spTree>
    <p:extLst>
      <p:ext uri="{BB962C8B-B14F-4D97-AF65-F5344CB8AC3E}">
        <p14:creationId xmlns:p14="http://schemas.microsoft.com/office/powerpoint/2010/main" val="2573306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9364"/>
            <a:ext cx="5038541"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M</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链</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合约算力（</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630</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万枚）</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utoShape 3"/>
          <p:cNvSpPr>
            <a:spLocks noChangeArrowheads="1"/>
          </p:cNvSpPr>
          <p:nvPr/>
        </p:nvSpPr>
        <p:spPr bwMode="gray">
          <a:xfrm>
            <a:off x="4303712" y="4132263"/>
            <a:ext cx="614363" cy="614362"/>
          </a:xfrm>
          <a:prstGeom prst="cube">
            <a:avLst>
              <a:gd name="adj" fmla="val 28912"/>
            </a:avLst>
          </a:prstGeom>
          <a:solidFill>
            <a:srgbClr val="00D000"/>
          </a:solidFill>
          <a:ln w="9525">
            <a:noFill/>
            <a:miter lim="800000"/>
            <a:headEnd/>
            <a:tailEnd/>
          </a:ln>
        </p:spPr>
        <p:txBody>
          <a:bodyPr wrap="none" anchor="ctr"/>
          <a:lstStyle/>
          <a:p>
            <a:endParaRPr lang="zh-CN" altLang="en-US"/>
          </a:p>
        </p:txBody>
      </p:sp>
      <p:sp>
        <p:nvSpPr>
          <p:cNvPr id="15" name="AutoShape 4"/>
          <p:cNvSpPr>
            <a:spLocks noChangeArrowheads="1"/>
          </p:cNvSpPr>
          <p:nvPr/>
        </p:nvSpPr>
        <p:spPr bwMode="gray">
          <a:xfrm>
            <a:off x="4979987" y="3940175"/>
            <a:ext cx="614363" cy="614363"/>
          </a:xfrm>
          <a:prstGeom prst="cube">
            <a:avLst>
              <a:gd name="adj" fmla="val 28912"/>
            </a:avLst>
          </a:prstGeom>
          <a:solidFill>
            <a:srgbClr val="C0C0C0">
              <a:alpha val="59999"/>
            </a:srgbClr>
          </a:solidFill>
          <a:ln w="9525">
            <a:solidFill>
              <a:srgbClr val="FFFFFF">
                <a:alpha val="79999"/>
              </a:srgbClr>
            </a:solidFill>
            <a:miter lim="800000"/>
            <a:headEnd/>
            <a:tailEnd/>
          </a:ln>
        </p:spPr>
        <p:txBody>
          <a:bodyPr wrap="none" anchor="ctr"/>
          <a:lstStyle/>
          <a:p>
            <a:endParaRPr lang="zh-CN" altLang="en-US"/>
          </a:p>
        </p:txBody>
      </p:sp>
      <p:sp>
        <p:nvSpPr>
          <p:cNvPr id="16" name="AutoShape 5"/>
          <p:cNvSpPr>
            <a:spLocks noChangeArrowheads="1"/>
          </p:cNvSpPr>
          <p:nvPr/>
        </p:nvSpPr>
        <p:spPr bwMode="gray">
          <a:xfrm>
            <a:off x="5408612" y="3940175"/>
            <a:ext cx="614363" cy="614363"/>
          </a:xfrm>
          <a:prstGeom prst="cube">
            <a:avLst>
              <a:gd name="adj" fmla="val 28912"/>
            </a:avLst>
          </a:prstGeom>
          <a:solidFill>
            <a:srgbClr val="C0C0C0">
              <a:alpha val="59999"/>
            </a:srgbClr>
          </a:solidFill>
          <a:ln w="9525">
            <a:solidFill>
              <a:srgbClr val="FFFFFF">
                <a:alpha val="79999"/>
              </a:srgbClr>
            </a:solidFill>
            <a:miter lim="800000"/>
            <a:headEnd/>
            <a:tailEnd/>
          </a:ln>
        </p:spPr>
        <p:txBody>
          <a:bodyPr wrap="none" anchor="ctr"/>
          <a:lstStyle/>
          <a:p>
            <a:endParaRPr lang="zh-CN" altLang="en-US"/>
          </a:p>
        </p:txBody>
      </p:sp>
      <p:sp>
        <p:nvSpPr>
          <p:cNvPr id="17" name="AutoShape 6"/>
          <p:cNvSpPr>
            <a:spLocks noChangeArrowheads="1"/>
          </p:cNvSpPr>
          <p:nvPr/>
        </p:nvSpPr>
        <p:spPr bwMode="gray">
          <a:xfrm>
            <a:off x="5837237" y="3940175"/>
            <a:ext cx="614363" cy="614363"/>
          </a:xfrm>
          <a:prstGeom prst="cube">
            <a:avLst>
              <a:gd name="adj" fmla="val 28912"/>
            </a:avLst>
          </a:prstGeom>
          <a:solidFill>
            <a:srgbClr val="C0C0C0">
              <a:alpha val="59999"/>
            </a:srgbClr>
          </a:solidFill>
          <a:ln w="9525">
            <a:solidFill>
              <a:srgbClr val="FFFFFF">
                <a:alpha val="79999"/>
              </a:srgbClr>
            </a:solidFill>
            <a:miter lim="800000"/>
            <a:headEnd/>
            <a:tailEnd/>
          </a:ln>
        </p:spPr>
        <p:txBody>
          <a:bodyPr wrap="none" anchor="ctr"/>
          <a:lstStyle/>
          <a:p>
            <a:endParaRPr lang="zh-CN" altLang="en-US"/>
          </a:p>
        </p:txBody>
      </p:sp>
      <p:sp>
        <p:nvSpPr>
          <p:cNvPr id="18" name="AutoShape 7"/>
          <p:cNvSpPr>
            <a:spLocks noChangeArrowheads="1"/>
          </p:cNvSpPr>
          <p:nvPr/>
        </p:nvSpPr>
        <p:spPr bwMode="gray">
          <a:xfrm>
            <a:off x="4495800" y="3433763"/>
            <a:ext cx="614362" cy="614362"/>
          </a:xfrm>
          <a:prstGeom prst="cube">
            <a:avLst>
              <a:gd name="adj" fmla="val 28912"/>
            </a:avLst>
          </a:prstGeom>
          <a:solidFill>
            <a:schemeClr val="tx2">
              <a:alpha val="83920"/>
            </a:schemeClr>
          </a:solidFill>
          <a:ln w="9525">
            <a:solidFill>
              <a:srgbClr val="FFFFFF">
                <a:alpha val="79999"/>
              </a:srgbClr>
            </a:solidFill>
            <a:miter lim="800000"/>
            <a:headEnd/>
            <a:tailEnd/>
          </a:ln>
        </p:spPr>
        <p:txBody>
          <a:bodyPr wrap="none" anchor="ctr"/>
          <a:lstStyle/>
          <a:p>
            <a:endParaRPr lang="zh-CN" altLang="en-US"/>
          </a:p>
        </p:txBody>
      </p:sp>
      <p:sp>
        <p:nvSpPr>
          <p:cNvPr id="19" name="AutoShape 8"/>
          <p:cNvSpPr>
            <a:spLocks noChangeArrowheads="1"/>
          </p:cNvSpPr>
          <p:nvPr/>
        </p:nvSpPr>
        <p:spPr bwMode="gray">
          <a:xfrm>
            <a:off x="4495800" y="2995613"/>
            <a:ext cx="614362" cy="614362"/>
          </a:xfrm>
          <a:prstGeom prst="cube">
            <a:avLst>
              <a:gd name="adj" fmla="val 28912"/>
            </a:avLst>
          </a:prstGeom>
          <a:solidFill>
            <a:schemeClr val="tx2">
              <a:alpha val="72156"/>
            </a:schemeClr>
          </a:solidFill>
          <a:ln w="9525">
            <a:solidFill>
              <a:srgbClr val="FFFFFF">
                <a:alpha val="79999"/>
              </a:srgbClr>
            </a:solidFill>
            <a:miter lim="800000"/>
            <a:headEnd/>
            <a:tailEnd/>
          </a:ln>
        </p:spPr>
        <p:txBody>
          <a:bodyPr wrap="none" anchor="ctr"/>
          <a:lstStyle/>
          <a:p>
            <a:endParaRPr lang="zh-CN" altLang="en-US"/>
          </a:p>
        </p:txBody>
      </p:sp>
      <p:sp>
        <p:nvSpPr>
          <p:cNvPr id="20" name="AutoShape 9"/>
          <p:cNvSpPr>
            <a:spLocks noChangeArrowheads="1"/>
          </p:cNvSpPr>
          <p:nvPr/>
        </p:nvSpPr>
        <p:spPr bwMode="gray">
          <a:xfrm>
            <a:off x="4495800" y="2557463"/>
            <a:ext cx="614362" cy="614362"/>
          </a:xfrm>
          <a:prstGeom prst="cube">
            <a:avLst>
              <a:gd name="adj" fmla="val 28912"/>
            </a:avLst>
          </a:prstGeom>
          <a:solidFill>
            <a:schemeClr val="tx2">
              <a:alpha val="39999"/>
            </a:schemeClr>
          </a:solidFill>
          <a:ln w="9525">
            <a:solidFill>
              <a:srgbClr val="FFFFFF">
                <a:alpha val="79999"/>
              </a:srgbClr>
            </a:solidFill>
            <a:miter lim="800000"/>
            <a:headEnd/>
            <a:tailEnd/>
          </a:ln>
        </p:spPr>
        <p:txBody>
          <a:bodyPr wrap="none" anchor="ctr"/>
          <a:lstStyle/>
          <a:p>
            <a:endParaRPr lang="zh-CN" altLang="en-US"/>
          </a:p>
        </p:txBody>
      </p:sp>
      <p:sp>
        <p:nvSpPr>
          <p:cNvPr id="21" name="AutoShape 10"/>
          <p:cNvSpPr>
            <a:spLocks noChangeArrowheads="1"/>
          </p:cNvSpPr>
          <p:nvPr/>
        </p:nvSpPr>
        <p:spPr bwMode="gray">
          <a:xfrm>
            <a:off x="5059362" y="3425825"/>
            <a:ext cx="614363" cy="614363"/>
          </a:xfrm>
          <a:prstGeom prst="cube">
            <a:avLst>
              <a:gd name="adj" fmla="val 28912"/>
            </a:avLst>
          </a:prstGeom>
          <a:solidFill>
            <a:srgbClr val="C0C0C0">
              <a:alpha val="83920"/>
            </a:srgbClr>
          </a:solidFill>
          <a:ln w="9525">
            <a:solidFill>
              <a:srgbClr val="FFFFFF">
                <a:alpha val="79999"/>
              </a:srgbClr>
            </a:solidFill>
            <a:miter lim="800000"/>
            <a:headEnd/>
            <a:tailEnd/>
          </a:ln>
        </p:spPr>
        <p:txBody>
          <a:bodyPr wrap="none" anchor="ctr"/>
          <a:lstStyle/>
          <a:p>
            <a:endParaRPr lang="zh-CN" altLang="en-US"/>
          </a:p>
        </p:txBody>
      </p:sp>
      <p:sp>
        <p:nvSpPr>
          <p:cNvPr id="22" name="AutoShape 11"/>
          <p:cNvSpPr>
            <a:spLocks noChangeArrowheads="1"/>
          </p:cNvSpPr>
          <p:nvPr/>
        </p:nvSpPr>
        <p:spPr bwMode="gray">
          <a:xfrm>
            <a:off x="5487987" y="3425825"/>
            <a:ext cx="614363" cy="614363"/>
          </a:xfrm>
          <a:prstGeom prst="cube">
            <a:avLst>
              <a:gd name="adj" fmla="val 28912"/>
            </a:avLst>
          </a:prstGeom>
          <a:solidFill>
            <a:srgbClr val="C0C0C0">
              <a:alpha val="83920"/>
            </a:srgbClr>
          </a:solidFill>
          <a:ln w="9525">
            <a:solidFill>
              <a:srgbClr val="FFFFFF">
                <a:alpha val="79999"/>
              </a:srgbClr>
            </a:solidFill>
            <a:miter lim="800000"/>
            <a:headEnd/>
            <a:tailEnd/>
          </a:ln>
        </p:spPr>
        <p:txBody>
          <a:bodyPr wrap="none" anchor="ctr"/>
          <a:lstStyle/>
          <a:p>
            <a:endParaRPr lang="zh-CN" altLang="en-US"/>
          </a:p>
        </p:txBody>
      </p:sp>
      <p:sp>
        <p:nvSpPr>
          <p:cNvPr id="23" name="AutoShape 12"/>
          <p:cNvSpPr>
            <a:spLocks noChangeArrowheads="1"/>
          </p:cNvSpPr>
          <p:nvPr/>
        </p:nvSpPr>
        <p:spPr bwMode="gray">
          <a:xfrm>
            <a:off x="5916612" y="3425825"/>
            <a:ext cx="614363" cy="614363"/>
          </a:xfrm>
          <a:prstGeom prst="cube">
            <a:avLst>
              <a:gd name="adj" fmla="val 28912"/>
            </a:avLst>
          </a:prstGeom>
          <a:solidFill>
            <a:srgbClr val="C0C0C0">
              <a:alpha val="83920"/>
            </a:srgbClr>
          </a:solidFill>
          <a:ln w="9525">
            <a:solidFill>
              <a:srgbClr val="FFFFFF">
                <a:alpha val="79999"/>
              </a:srgbClr>
            </a:solidFill>
            <a:miter lim="800000"/>
            <a:headEnd/>
            <a:tailEnd/>
          </a:ln>
        </p:spPr>
        <p:txBody>
          <a:bodyPr wrap="none" anchor="ctr"/>
          <a:lstStyle/>
          <a:p>
            <a:endParaRPr lang="zh-CN" altLang="en-US"/>
          </a:p>
        </p:txBody>
      </p:sp>
      <p:sp>
        <p:nvSpPr>
          <p:cNvPr id="24" name="AutoShape 13"/>
          <p:cNvSpPr>
            <a:spLocks noChangeArrowheads="1"/>
          </p:cNvSpPr>
          <p:nvPr/>
        </p:nvSpPr>
        <p:spPr bwMode="gray">
          <a:xfrm>
            <a:off x="5059362" y="2987675"/>
            <a:ext cx="1465263" cy="614363"/>
          </a:xfrm>
          <a:prstGeom prst="cube">
            <a:avLst>
              <a:gd name="adj" fmla="val 28912"/>
            </a:avLst>
          </a:prstGeom>
          <a:solidFill>
            <a:srgbClr val="F8F8F8"/>
          </a:solidFill>
          <a:ln w="9525">
            <a:solidFill>
              <a:srgbClr val="FFFFFF">
                <a:alpha val="79999"/>
              </a:srgbClr>
            </a:solidFill>
            <a:miter lim="800000"/>
            <a:headEnd/>
            <a:tailEnd/>
          </a:ln>
        </p:spPr>
        <p:txBody>
          <a:bodyPr wrap="none" anchor="ctr"/>
          <a:lstStyle/>
          <a:p>
            <a:endParaRPr lang="zh-CN" altLang="en-US"/>
          </a:p>
        </p:txBody>
      </p:sp>
      <p:sp>
        <p:nvSpPr>
          <p:cNvPr id="25" name="AutoShape 14"/>
          <p:cNvSpPr>
            <a:spLocks noChangeArrowheads="1"/>
          </p:cNvSpPr>
          <p:nvPr/>
        </p:nvSpPr>
        <p:spPr bwMode="gray">
          <a:xfrm>
            <a:off x="5059362" y="2549525"/>
            <a:ext cx="614363" cy="614363"/>
          </a:xfrm>
          <a:prstGeom prst="cube">
            <a:avLst>
              <a:gd name="adj" fmla="val 28912"/>
            </a:avLst>
          </a:prstGeom>
          <a:solidFill>
            <a:srgbClr val="C0C0C0">
              <a:alpha val="39999"/>
            </a:srgbClr>
          </a:solidFill>
          <a:ln w="9525">
            <a:solidFill>
              <a:srgbClr val="FFFFFF">
                <a:alpha val="79999"/>
              </a:srgbClr>
            </a:solidFill>
            <a:miter lim="800000"/>
            <a:headEnd/>
            <a:tailEnd/>
          </a:ln>
        </p:spPr>
        <p:txBody>
          <a:bodyPr wrap="none" anchor="ctr"/>
          <a:lstStyle/>
          <a:p>
            <a:endParaRPr lang="zh-CN" altLang="en-US"/>
          </a:p>
        </p:txBody>
      </p:sp>
      <p:sp>
        <p:nvSpPr>
          <p:cNvPr id="26" name="AutoShape 15"/>
          <p:cNvSpPr>
            <a:spLocks noChangeArrowheads="1"/>
          </p:cNvSpPr>
          <p:nvPr/>
        </p:nvSpPr>
        <p:spPr bwMode="gray">
          <a:xfrm>
            <a:off x="5916612" y="2549525"/>
            <a:ext cx="614363" cy="614363"/>
          </a:xfrm>
          <a:prstGeom prst="cube">
            <a:avLst>
              <a:gd name="adj" fmla="val 28912"/>
            </a:avLst>
          </a:prstGeom>
          <a:solidFill>
            <a:srgbClr val="C0C0C0">
              <a:alpha val="39999"/>
            </a:srgbClr>
          </a:solidFill>
          <a:ln w="9525">
            <a:solidFill>
              <a:srgbClr val="FFFFFF">
                <a:alpha val="79999"/>
              </a:srgbClr>
            </a:solidFill>
            <a:miter lim="800000"/>
            <a:headEnd/>
            <a:tailEnd/>
          </a:ln>
        </p:spPr>
        <p:txBody>
          <a:bodyPr wrap="none" anchor="ctr"/>
          <a:lstStyle/>
          <a:p>
            <a:endParaRPr lang="zh-CN" altLang="en-US"/>
          </a:p>
        </p:txBody>
      </p:sp>
      <p:sp>
        <p:nvSpPr>
          <p:cNvPr id="27" name="AutoShape 16"/>
          <p:cNvSpPr>
            <a:spLocks noChangeArrowheads="1"/>
          </p:cNvSpPr>
          <p:nvPr/>
        </p:nvSpPr>
        <p:spPr bwMode="gray">
          <a:xfrm>
            <a:off x="6454775" y="4127500"/>
            <a:ext cx="614362" cy="619125"/>
          </a:xfrm>
          <a:prstGeom prst="cube">
            <a:avLst>
              <a:gd name="adj" fmla="val 28912"/>
            </a:avLst>
          </a:prstGeom>
          <a:solidFill>
            <a:srgbClr val="3377FF"/>
          </a:solidFill>
          <a:ln w="9525">
            <a:noFill/>
            <a:miter lim="800000"/>
            <a:headEnd/>
            <a:tailEnd/>
          </a:ln>
        </p:spPr>
        <p:txBody>
          <a:bodyPr wrap="none" anchor="ctr"/>
          <a:lstStyle/>
          <a:p>
            <a:endParaRPr lang="zh-CN" altLang="en-US"/>
          </a:p>
        </p:txBody>
      </p:sp>
      <p:sp>
        <p:nvSpPr>
          <p:cNvPr id="28" name="Line 17"/>
          <p:cNvSpPr>
            <a:spLocks noChangeShapeType="1"/>
          </p:cNvSpPr>
          <p:nvPr/>
        </p:nvSpPr>
        <p:spPr bwMode="auto">
          <a:xfrm flipH="1">
            <a:off x="1795462" y="4414838"/>
            <a:ext cx="2709863" cy="0"/>
          </a:xfrm>
          <a:prstGeom prst="line">
            <a:avLst/>
          </a:prstGeom>
          <a:noFill/>
          <a:ln w="9525">
            <a:solidFill>
              <a:srgbClr val="1C1C1C"/>
            </a:solidFill>
            <a:round/>
            <a:headEnd type="oval" w="med" len="med"/>
            <a:tailEnd/>
          </a:ln>
        </p:spPr>
        <p:txBody>
          <a:bodyPr wrap="none" anchor="ctr"/>
          <a:lstStyle/>
          <a:p>
            <a:endParaRPr lang="zh-CN" altLang="en-US"/>
          </a:p>
        </p:txBody>
      </p:sp>
      <p:sp>
        <p:nvSpPr>
          <p:cNvPr id="29" name="Line 18"/>
          <p:cNvSpPr>
            <a:spLocks noChangeShapeType="1"/>
          </p:cNvSpPr>
          <p:nvPr/>
        </p:nvSpPr>
        <p:spPr bwMode="auto">
          <a:xfrm>
            <a:off x="6692900" y="4418013"/>
            <a:ext cx="2946400" cy="0"/>
          </a:xfrm>
          <a:prstGeom prst="line">
            <a:avLst/>
          </a:prstGeom>
          <a:noFill/>
          <a:ln w="9525">
            <a:solidFill>
              <a:srgbClr val="1C1C1C"/>
            </a:solidFill>
            <a:round/>
            <a:headEnd type="oval" w="med" len="med"/>
            <a:tailEnd/>
          </a:ln>
        </p:spPr>
        <p:txBody>
          <a:bodyPr wrap="none" anchor="ctr"/>
          <a:lstStyle/>
          <a:p>
            <a:endParaRPr lang="zh-CN" altLang="en-US"/>
          </a:p>
        </p:txBody>
      </p:sp>
      <p:sp>
        <p:nvSpPr>
          <p:cNvPr id="30" name="AutoShape 19"/>
          <p:cNvSpPr>
            <a:spLocks noChangeArrowheads="1"/>
          </p:cNvSpPr>
          <p:nvPr/>
        </p:nvSpPr>
        <p:spPr bwMode="gray">
          <a:xfrm>
            <a:off x="5487987" y="2549525"/>
            <a:ext cx="614363" cy="614363"/>
          </a:xfrm>
          <a:prstGeom prst="cube">
            <a:avLst>
              <a:gd name="adj" fmla="val 28912"/>
            </a:avLst>
          </a:prstGeom>
          <a:solidFill>
            <a:srgbClr val="C0C0C0">
              <a:alpha val="39999"/>
            </a:srgbClr>
          </a:solidFill>
          <a:ln w="9525">
            <a:solidFill>
              <a:srgbClr val="FFFFFF">
                <a:alpha val="79999"/>
              </a:srgbClr>
            </a:solidFill>
            <a:miter lim="800000"/>
            <a:headEnd/>
            <a:tailEnd/>
          </a:ln>
        </p:spPr>
        <p:txBody>
          <a:bodyPr wrap="none" anchor="ctr"/>
          <a:lstStyle/>
          <a:p>
            <a:endParaRPr lang="zh-CN" altLang="en-US"/>
          </a:p>
        </p:txBody>
      </p:sp>
      <p:sp>
        <p:nvSpPr>
          <p:cNvPr id="31" name="AutoShape 20"/>
          <p:cNvSpPr>
            <a:spLocks noChangeArrowheads="1"/>
          </p:cNvSpPr>
          <p:nvPr/>
        </p:nvSpPr>
        <p:spPr bwMode="gray">
          <a:xfrm>
            <a:off x="4419600" y="1905000"/>
            <a:ext cx="614362" cy="614363"/>
          </a:xfrm>
          <a:prstGeom prst="cube">
            <a:avLst>
              <a:gd name="adj" fmla="val 28912"/>
            </a:avLst>
          </a:prstGeom>
          <a:solidFill>
            <a:srgbClr val="FFC00D"/>
          </a:solidFill>
          <a:ln w="9525">
            <a:noFill/>
            <a:miter lim="800000"/>
            <a:headEnd/>
            <a:tailEnd/>
          </a:ln>
        </p:spPr>
        <p:txBody>
          <a:bodyPr wrap="none" anchor="ctr"/>
          <a:lstStyle/>
          <a:p>
            <a:endParaRPr lang="zh-CN" altLang="en-US"/>
          </a:p>
        </p:txBody>
      </p:sp>
      <p:sp>
        <p:nvSpPr>
          <p:cNvPr id="32" name="Line 21"/>
          <p:cNvSpPr>
            <a:spLocks noChangeShapeType="1"/>
          </p:cNvSpPr>
          <p:nvPr/>
        </p:nvSpPr>
        <p:spPr bwMode="auto">
          <a:xfrm flipH="1">
            <a:off x="1898650" y="2205038"/>
            <a:ext cx="2709862" cy="0"/>
          </a:xfrm>
          <a:prstGeom prst="line">
            <a:avLst/>
          </a:prstGeom>
          <a:noFill/>
          <a:ln w="9525">
            <a:solidFill>
              <a:srgbClr val="1C1C1C"/>
            </a:solidFill>
            <a:round/>
            <a:headEnd type="oval" w="med" len="med"/>
            <a:tailEnd/>
          </a:ln>
        </p:spPr>
        <p:txBody>
          <a:bodyPr wrap="none" anchor="ctr"/>
          <a:lstStyle/>
          <a:p>
            <a:endParaRPr lang="zh-CN" altLang="en-US"/>
          </a:p>
        </p:txBody>
      </p:sp>
      <p:sp>
        <p:nvSpPr>
          <p:cNvPr id="33" name="AutoShape 22"/>
          <p:cNvSpPr>
            <a:spLocks noChangeArrowheads="1"/>
          </p:cNvSpPr>
          <p:nvPr/>
        </p:nvSpPr>
        <p:spPr bwMode="gray">
          <a:xfrm>
            <a:off x="6454775" y="3433763"/>
            <a:ext cx="614362" cy="603250"/>
          </a:xfrm>
          <a:prstGeom prst="cube">
            <a:avLst>
              <a:gd name="adj" fmla="val 28912"/>
            </a:avLst>
          </a:prstGeom>
          <a:solidFill>
            <a:schemeClr val="tx2">
              <a:alpha val="83920"/>
            </a:schemeClr>
          </a:solidFill>
          <a:ln w="9525">
            <a:solidFill>
              <a:srgbClr val="FFFFFF">
                <a:alpha val="79999"/>
              </a:srgbClr>
            </a:solidFill>
            <a:miter lim="800000"/>
            <a:headEnd/>
            <a:tailEnd/>
          </a:ln>
        </p:spPr>
        <p:txBody>
          <a:bodyPr wrap="none" anchor="ctr"/>
          <a:lstStyle/>
          <a:p>
            <a:endParaRPr lang="zh-CN" altLang="en-US"/>
          </a:p>
        </p:txBody>
      </p:sp>
      <p:sp>
        <p:nvSpPr>
          <p:cNvPr id="34" name="AutoShape 23"/>
          <p:cNvSpPr>
            <a:spLocks noChangeArrowheads="1"/>
          </p:cNvSpPr>
          <p:nvPr/>
        </p:nvSpPr>
        <p:spPr bwMode="gray">
          <a:xfrm>
            <a:off x="6454775" y="2995613"/>
            <a:ext cx="614362" cy="603250"/>
          </a:xfrm>
          <a:prstGeom prst="cube">
            <a:avLst>
              <a:gd name="adj" fmla="val 28912"/>
            </a:avLst>
          </a:prstGeom>
          <a:solidFill>
            <a:schemeClr val="tx2">
              <a:alpha val="72156"/>
            </a:schemeClr>
          </a:solidFill>
          <a:ln w="9525">
            <a:solidFill>
              <a:srgbClr val="FFFFFF">
                <a:alpha val="79999"/>
              </a:srgbClr>
            </a:solidFill>
            <a:miter lim="800000"/>
            <a:headEnd/>
            <a:tailEnd/>
          </a:ln>
        </p:spPr>
        <p:txBody>
          <a:bodyPr wrap="none" anchor="ctr"/>
          <a:lstStyle/>
          <a:p>
            <a:endParaRPr lang="zh-CN" altLang="en-US"/>
          </a:p>
        </p:txBody>
      </p:sp>
      <p:sp>
        <p:nvSpPr>
          <p:cNvPr id="35" name="AutoShape 24"/>
          <p:cNvSpPr>
            <a:spLocks noChangeArrowheads="1"/>
          </p:cNvSpPr>
          <p:nvPr/>
        </p:nvSpPr>
        <p:spPr bwMode="gray">
          <a:xfrm>
            <a:off x="6454775" y="2557463"/>
            <a:ext cx="614362" cy="603250"/>
          </a:xfrm>
          <a:prstGeom prst="cube">
            <a:avLst>
              <a:gd name="adj" fmla="val 28912"/>
            </a:avLst>
          </a:prstGeom>
          <a:solidFill>
            <a:schemeClr val="tx2">
              <a:alpha val="39999"/>
            </a:schemeClr>
          </a:solidFill>
          <a:ln w="9525">
            <a:solidFill>
              <a:srgbClr val="FFFFFF">
                <a:alpha val="79999"/>
              </a:srgbClr>
            </a:solidFill>
            <a:miter lim="800000"/>
            <a:headEnd/>
            <a:tailEnd/>
          </a:ln>
        </p:spPr>
        <p:txBody>
          <a:bodyPr wrap="none" anchor="ctr"/>
          <a:lstStyle/>
          <a:p>
            <a:endParaRPr lang="zh-CN" altLang="en-US"/>
          </a:p>
        </p:txBody>
      </p:sp>
      <p:sp>
        <p:nvSpPr>
          <p:cNvPr id="36" name="AutoShape 25"/>
          <p:cNvSpPr>
            <a:spLocks noChangeArrowheads="1"/>
          </p:cNvSpPr>
          <p:nvPr/>
        </p:nvSpPr>
        <p:spPr bwMode="gray">
          <a:xfrm>
            <a:off x="5060950" y="2024063"/>
            <a:ext cx="614362" cy="614362"/>
          </a:xfrm>
          <a:prstGeom prst="cube">
            <a:avLst>
              <a:gd name="adj" fmla="val 28912"/>
            </a:avLst>
          </a:prstGeom>
          <a:solidFill>
            <a:srgbClr val="C0C0C0">
              <a:alpha val="50195"/>
            </a:srgbClr>
          </a:solidFill>
          <a:ln w="9525">
            <a:solidFill>
              <a:srgbClr val="FFFFFF">
                <a:alpha val="79999"/>
              </a:srgbClr>
            </a:solidFill>
            <a:miter lim="800000"/>
            <a:headEnd/>
            <a:tailEnd/>
          </a:ln>
        </p:spPr>
        <p:txBody>
          <a:bodyPr wrap="none" anchor="ctr"/>
          <a:lstStyle/>
          <a:p>
            <a:endParaRPr lang="zh-CN" altLang="en-US"/>
          </a:p>
        </p:txBody>
      </p:sp>
      <p:sp>
        <p:nvSpPr>
          <p:cNvPr id="37" name="AutoShape 26"/>
          <p:cNvSpPr>
            <a:spLocks noChangeArrowheads="1"/>
          </p:cNvSpPr>
          <p:nvPr/>
        </p:nvSpPr>
        <p:spPr bwMode="gray">
          <a:xfrm>
            <a:off x="5476875" y="2020888"/>
            <a:ext cx="614362" cy="614362"/>
          </a:xfrm>
          <a:prstGeom prst="cube">
            <a:avLst>
              <a:gd name="adj" fmla="val 28912"/>
            </a:avLst>
          </a:prstGeom>
          <a:solidFill>
            <a:srgbClr val="C0C0C0">
              <a:alpha val="70195"/>
            </a:srgbClr>
          </a:solidFill>
          <a:ln w="9525">
            <a:solidFill>
              <a:srgbClr val="FFFFFF">
                <a:alpha val="79999"/>
              </a:srgbClr>
            </a:solidFill>
            <a:miter lim="800000"/>
            <a:headEnd/>
            <a:tailEnd/>
          </a:ln>
        </p:spPr>
        <p:txBody>
          <a:bodyPr wrap="none" anchor="ctr"/>
          <a:lstStyle/>
          <a:p>
            <a:endParaRPr lang="zh-CN" altLang="en-US"/>
          </a:p>
        </p:txBody>
      </p:sp>
      <p:sp>
        <p:nvSpPr>
          <p:cNvPr id="38" name="AutoShape 27"/>
          <p:cNvSpPr>
            <a:spLocks noChangeArrowheads="1"/>
          </p:cNvSpPr>
          <p:nvPr/>
        </p:nvSpPr>
        <p:spPr bwMode="gray">
          <a:xfrm>
            <a:off x="5918200" y="2024063"/>
            <a:ext cx="614362" cy="614362"/>
          </a:xfrm>
          <a:prstGeom prst="cube">
            <a:avLst>
              <a:gd name="adj" fmla="val 28912"/>
            </a:avLst>
          </a:prstGeom>
          <a:solidFill>
            <a:srgbClr val="C0C0C0">
              <a:alpha val="70195"/>
            </a:srgbClr>
          </a:solidFill>
          <a:ln w="9525">
            <a:solidFill>
              <a:srgbClr val="FFFFFF">
                <a:alpha val="79999"/>
              </a:srgbClr>
            </a:solidFill>
            <a:miter lim="800000"/>
            <a:headEnd/>
            <a:tailEnd/>
          </a:ln>
        </p:spPr>
        <p:txBody>
          <a:bodyPr wrap="none" anchor="ctr"/>
          <a:lstStyle/>
          <a:p>
            <a:endParaRPr lang="zh-CN" altLang="en-US"/>
          </a:p>
        </p:txBody>
      </p:sp>
      <p:sp>
        <p:nvSpPr>
          <p:cNvPr id="39" name="AutoShape 28"/>
          <p:cNvSpPr>
            <a:spLocks noChangeArrowheads="1"/>
          </p:cNvSpPr>
          <p:nvPr/>
        </p:nvSpPr>
        <p:spPr bwMode="gray">
          <a:xfrm>
            <a:off x="6570662" y="1905000"/>
            <a:ext cx="614363" cy="614363"/>
          </a:xfrm>
          <a:prstGeom prst="cube">
            <a:avLst>
              <a:gd name="adj" fmla="val 28912"/>
            </a:avLst>
          </a:prstGeom>
          <a:solidFill>
            <a:srgbClr val="FF1111"/>
          </a:solidFill>
          <a:ln w="9525">
            <a:noFill/>
            <a:miter lim="800000"/>
            <a:headEnd/>
            <a:tailEnd/>
          </a:ln>
        </p:spPr>
        <p:txBody>
          <a:bodyPr wrap="none" anchor="ctr"/>
          <a:lstStyle/>
          <a:p>
            <a:endParaRPr lang="zh-CN" altLang="en-US"/>
          </a:p>
        </p:txBody>
      </p:sp>
      <p:sp>
        <p:nvSpPr>
          <p:cNvPr id="40" name="Line 29"/>
          <p:cNvSpPr>
            <a:spLocks noChangeShapeType="1"/>
          </p:cNvSpPr>
          <p:nvPr/>
        </p:nvSpPr>
        <p:spPr bwMode="auto">
          <a:xfrm>
            <a:off x="6792912" y="2205038"/>
            <a:ext cx="2946400" cy="0"/>
          </a:xfrm>
          <a:prstGeom prst="line">
            <a:avLst/>
          </a:prstGeom>
          <a:noFill/>
          <a:ln w="9525">
            <a:solidFill>
              <a:srgbClr val="1C1C1C"/>
            </a:solidFill>
            <a:round/>
            <a:headEnd type="oval" w="med" len="med"/>
            <a:tailEnd/>
          </a:ln>
        </p:spPr>
        <p:txBody>
          <a:bodyPr wrap="none" anchor="ctr"/>
          <a:lstStyle/>
          <a:p>
            <a:endParaRPr lang="zh-CN" altLang="en-US"/>
          </a:p>
        </p:txBody>
      </p:sp>
      <p:sp>
        <p:nvSpPr>
          <p:cNvPr id="41" name="Rectangle 30"/>
          <p:cNvSpPr>
            <a:spLocks noChangeArrowheads="1"/>
          </p:cNvSpPr>
          <p:nvPr/>
        </p:nvSpPr>
        <p:spPr bwMode="gray">
          <a:xfrm>
            <a:off x="5383895" y="3211513"/>
            <a:ext cx="646332" cy="369332"/>
          </a:xfrm>
          <a:prstGeom prst="rect">
            <a:avLst/>
          </a:prstGeom>
          <a:noFill/>
          <a:ln w="9525" algn="ctr">
            <a:noFill/>
            <a:miter lim="800000"/>
            <a:headEnd/>
            <a:tailEnd/>
          </a:ln>
        </p:spPr>
        <p:txBody>
          <a:bodyPr wrap="none">
            <a:spAutoFit/>
          </a:bodyPr>
          <a:lstStyle/>
          <a:p>
            <a:pPr algn="ctr" eaLnBrk="0" hangingPunct="0"/>
            <a:r>
              <a:rPr lang="zh-CN" altLang="en-US" b="1" dirty="0">
                <a:solidFill>
                  <a:srgbClr val="663300"/>
                </a:solidFill>
              </a:rPr>
              <a:t>分配</a:t>
            </a:r>
            <a:endParaRPr lang="en-US" altLang="zh-CN" b="1" dirty="0">
              <a:solidFill>
                <a:srgbClr val="663300"/>
              </a:solidFill>
            </a:endParaRPr>
          </a:p>
        </p:txBody>
      </p:sp>
      <p:sp>
        <p:nvSpPr>
          <p:cNvPr id="42" name="Rectangle 31"/>
          <p:cNvSpPr>
            <a:spLocks noChangeArrowheads="1"/>
          </p:cNvSpPr>
          <p:nvPr/>
        </p:nvSpPr>
        <p:spPr bwMode="auto">
          <a:xfrm>
            <a:off x="928740" y="1790700"/>
            <a:ext cx="3515707" cy="369332"/>
          </a:xfrm>
          <a:prstGeom prst="rect">
            <a:avLst/>
          </a:prstGeom>
          <a:noFill/>
          <a:ln w="9525" algn="ctr">
            <a:noFill/>
            <a:miter lim="800000"/>
            <a:headEnd/>
            <a:tailEnd/>
          </a:ln>
        </p:spPr>
        <p:txBody>
          <a:bodyPr wrap="none">
            <a:spAutoFit/>
          </a:bodyPr>
          <a:lstStyle/>
          <a:p>
            <a:pPr algn="ctr" eaLnBrk="0" hangingPunct="0">
              <a:buFont typeface="Wingdings" pitchFamily="2" charset="2"/>
              <a:buChar char="§"/>
            </a:pPr>
            <a:r>
              <a:rPr lang="en-US" altLang="zh-CN" b="1" dirty="0" smtClean="0"/>
              <a:t>1</a:t>
            </a:r>
            <a:r>
              <a:rPr lang="zh-CN" altLang="en-US" b="1" dirty="0" smtClean="0"/>
              <a:t>）</a:t>
            </a:r>
            <a:r>
              <a:rPr lang="zh-CN" altLang="en-US" sz="1600" b="1" dirty="0" smtClean="0"/>
              <a:t>天使挖矿轮募集</a:t>
            </a:r>
            <a:r>
              <a:rPr lang="en-US" altLang="zh-CN" sz="1600" b="1" dirty="0" smtClean="0"/>
              <a:t>5%</a:t>
            </a:r>
            <a:r>
              <a:rPr lang="zh-CN" altLang="en-US" sz="1600" b="1" dirty="0" smtClean="0"/>
              <a:t>（</a:t>
            </a:r>
            <a:r>
              <a:rPr lang="en-US" altLang="zh-CN" sz="1600" b="1" dirty="0" smtClean="0"/>
              <a:t>31.5</a:t>
            </a:r>
            <a:r>
              <a:rPr lang="zh-CN" altLang="en-US" sz="1600" b="1" dirty="0" smtClean="0"/>
              <a:t>万枚）</a:t>
            </a:r>
            <a:endParaRPr lang="en-US" altLang="zh-CN" sz="1600" b="1" dirty="0"/>
          </a:p>
        </p:txBody>
      </p:sp>
      <p:sp>
        <p:nvSpPr>
          <p:cNvPr id="43" name="Rectangle 32"/>
          <p:cNvSpPr>
            <a:spLocks noChangeArrowheads="1"/>
          </p:cNvSpPr>
          <p:nvPr/>
        </p:nvSpPr>
        <p:spPr bwMode="auto">
          <a:xfrm>
            <a:off x="7172500" y="1851611"/>
            <a:ext cx="4742004" cy="369332"/>
          </a:xfrm>
          <a:prstGeom prst="rect">
            <a:avLst/>
          </a:prstGeom>
          <a:noFill/>
          <a:ln w="9525" algn="ctr">
            <a:noFill/>
            <a:miter lim="800000"/>
            <a:headEnd/>
            <a:tailEnd/>
          </a:ln>
        </p:spPr>
        <p:txBody>
          <a:bodyPr wrap="none">
            <a:spAutoFit/>
          </a:bodyPr>
          <a:lstStyle/>
          <a:p>
            <a:pPr algn="ctr" eaLnBrk="0" hangingPunct="0">
              <a:buFont typeface="Wingdings" pitchFamily="2" charset="2"/>
              <a:buChar char="§"/>
            </a:pPr>
            <a:r>
              <a:rPr lang="zh-CN" altLang="en-US" b="1" dirty="0"/>
              <a:t> </a:t>
            </a:r>
            <a:r>
              <a:rPr lang="en-US" altLang="zh-CN" b="1" dirty="0" smtClean="0"/>
              <a:t>3</a:t>
            </a:r>
            <a:r>
              <a:rPr lang="zh-CN" altLang="en-US" b="1" dirty="0" smtClean="0"/>
              <a:t>）</a:t>
            </a:r>
            <a:r>
              <a:rPr lang="zh-CN" altLang="en-US" sz="1600" b="1" dirty="0" smtClean="0"/>
              <a:t>创始</a:t>
            </a:r>
            <a:r>
              <a:rPr lang="en-US" altLang="zh-CN" sz="1600" b="1" dirty="0"/>
              <a:t>&amp;</a:t>
            </a:r>
            <a:r>
              <a:rPr lang="zh-CN" altLang="en-US" sz="1600" b="1" dirty="0"/>
              <a:t>开发团队及矿工</a:t>
            </a:r>
            <a:r>
              <a:rPr lang="zh-CN" altLang="en-US" sz="1600" b="1" dirty="0" smtClean="0"/>
              <a:t>激励</a:t>
            </a:r>
            <a:r>
              <a:rPr lang="en-US" altLang="zh-CN" sz="1600" b="1" dirty="0" smtClean="0"/>
              <a:t>65%</a:t>
            </a:r>
            <a:r>
              <a:rPr lang="zh-CN" altLang="en-US" sz="1600" b="1" dirty="0" smtClean="0"/>
              <a:t>（</a:t>
            </a:r>
            <a:r>
              <a:rPr lang="en-US" altLang="zh-CN" sz="1600" b="1" dirty="0" smtClean="0"/>
              <a:t>409.5</a:t>
            </a:r>
            <a:r>
              <a:rPr lang="zh-CN" altLang="en-US" sz="1600" b="1" dirty="0" smtClean="0"/>
              <a:t>万枚）</a:t>
            </a:r>
            <a:endParaRPr lang="en-US" altLang="zh-CN" sz="1600" b="1" dirty="0"/>
          </a:p>
        </p:txBody>
      </p:sp>
      <p:sp>
        <p:nvSpPr>
          <p:cNvPr id="44" name="Rectangle 33"/>
          <p:cNvSpPr>
            <a:spLocks noChangeArrowheads="1"/>
          </p:cNvSpPr>
          <p:nvPr/>
        </p:nvSpPr>
        <p:spPr bwMode="auto">
          <a:xfrm>
            <a:off x="955991" y="3962986"/>
            <a:ext cx="3488455" cy="369332"/>
          </a:xfrm>
          <a:prstGeom prst="rect">
            <a:avLst/>
          </a:prstGeom>
          <a:noFill/>
          <a:ln w="9525" algn="ctr">
            <a:noFill/>
            <a:miter lim="800000"/>
            <a:headEnd/>
            <a:tailEnd/>
          </a:ln>
        </p:spPr>
        <p:txBody>
          <a:bodyPr wrap="none">
            <a:spAutoFit/>
          </a:bodyPr>
          <a:lstStyle/>
          <a:p>
            <a:pPr algn="ctr" eaLnBrk="0" hangingPunct="0">
              <a:buFont typeface="Wingdings" pitchFamily="2" charset="2"/>
              <a:buChar char="§"/>
            </a:pPr>
            <a:r>
              <a:rPr lang="en-US" altLang="zh-CN" b="1" dirty="0"/>
              <a:t>2</a:t>
            </a:r>
            <a:r>
              <a:rPr lang="zh-CN" altLang="en-US" b="1" dirty="0"/>
              <a:t>）</a:t>
            </a:r>
            <a:r>
              <a:rPr lang="zh-CN" altLang="en-US" sz="1600" b="1" dirty="0"/>
              <a:t>社区公开挖矿募集</a:t>
            </a:r>
            <a:r>
              <a:rPr lang="en-US" altLang="zh-CN" sz="1600" b="1" dirty="0"/>
              <a:t>20%(126</a:t>
            </a:r>
            <a:r>
              <a:rPr lang="zh-CN" altLang="en-US" sz="1600" b="1" dirty="0"/>
              <a:t>万枚</a:t>
            </a:r>
            <a:r>
              <a:rPr lang="en-US" altLang="zh-CN" sz="1600" b="1" dirty="0"/>
              <a:t>)</a:t>
            </a:r>
          </a:p>
        </p:txBody>
      </p:sp>
      <p:sp>
        <p:nvSpPr>
          <p:cNvPr id="45" name="Rectangle 34"/>
          <p:cNvSpPr>
            <a:spLocks noChangeArrowheads="1"/>
          </p:cNvSpPr>
          <p:nvPr/>
        </p:nvSpPr>
        <p:spPr bwMode="auto">
          <a:xfrm>
            <a:off x="7156973" y="4037013"/>
            <a:ext cx="3453189" cy="369332"/>
          </a:xfrm>
          <a:prstGeom prst="rect">
            <a:avLst/>
          </a:prstGeom>
          <a:noFill/>
          <a:ln w="9525" algn="ctr">
            <a:noFill/>
            <a:miter lim="800000"/>
            <a:headEnd/>
            <a:tailEnd/>
          </a:ln>
        </p:spPr>
        <p:txBody>
          <a:bodyPr wrap="none">
            <a:spAutoFit/>
          </a:bodyPr>
          <a:lstStyle/>
          <a:p>
            <a:pPr algn="ctr" eaLnBrk="0" hangingPunct="0">
              <a:buFont typeface="Wingdings" pitchFamily="2" charset="2"/>
              <a:buChar char="§"/>
            </a:pPr>
            <a:r>
              <a:rPr lang="zh-CN" altLang="en-US" b="1" dirty="0"/>
              <a:t> </a:t>
            </a:r>
            <a:r>
              <a:rPr lang="en-US" altLang="zh-CN" b="1" dirty="0"/>
              <a:t>4</a:t>
            </a:r>
            <a:r>
              <a:rPr lang="zh-CN" altLang="en-US" b="1" dirty="0"/>
              <a:t>）</a:t>
            </a:r>
            <a:r>
              <a:rPr lang="zh-CN" altLang="en-US" sz="1600" b="1" dirty="0"/>
              <a:t>运营</a:t>
            </a:r>
            <a:r>
              <a:rPr lang="en-US" altLang="zh-CN" sz="1600" b="1" dirty="0"/>
              <a:t>&amp;</a:t>
            </a:r>
            <a:r>
              <a:rPr lang="zh-CN" altLang="en-US" sz="1600" b="1" dirty="0"/>
              <a:t>生态建设</a:t>
            </a:r>
            <a:r>
              <a:rPr lang="en-US" altLang="zh-CN" sz="1600" b="1" dirty="0"/>
              <a:t>10%</a:t>
            </a:r>
            <a:r>
              <a:rPr lang="zh-CN" altLang="en-US" sz="1600" b="1" dirty="0"/>
              <a:t>（</a:t>
            </a:r>
            <a:r>
              <a:rPr lang="en-US" altLang="zh-CN" sz="1600" b="1" dirty="0"/>
              <a:t>63</a:t>
            </a:r>
            <a:r>
              <a:rPr lang="zh-CN" altLang="en-US" sz="1600" b="1" dirty="0"/>
              <a:t>万枚）</a:t>
            </a:r>
            <a:endParaRPr lang="en-US" altLang="zh-CN" sz="1600" b="1" dirty="0"/>
          </a:p>
        </p:txBody>
      </p:sp>
      <p:sp>
        <p:nvSpPr>
          <p:cNvPr id="46" name="Text Box 35"/>
          <p:cNvSpPr txBox="1">
            <a:spLocks noChangeArrowheads="1"/>
          </p:cNvSpPr>
          <p:nvPr/>
        </p:nvSpPr>
        <p:spPr bwMode="black">
          <a:xfrm>
            <a:off x="732324" y="2300288"/>
            <a:ext cx="3434180" cy="1061829"/>
          </a:xfrm>
          <a:prstGeom prst="rect">
            <a:avLst/>
          </a:prstGeom>
          <a:noFill/>
          <a:ln w="9525">
            <a:noFill/>
            <a:miter lim="800000"/>
            <a:headEnd/>
            <a:tailEnd/>
          </a:ln>
        </p:spPr>
        <p:txBody>
          <a:bodyPr wrap="square">
            <a:spAutoFit/>
          </a:bodyPr>
          <a:lstStyle/>
          <a:p>
            <a:pPr marL="120650" indent="-120650">
              <a:lnSpc>
                <a:spcPct val="150000"/>
              </a:lnSpc>
              <a:spcBef>
                <a:spcPct val="50000"/>
              </a:spcBef>
              <a:buClr>
                <a:srgbClr val="1F3F5F"/>
              </a:buClr>
            </a:pPr>
            <a:r>
              <a:rPr lang="zh-CN" altLang="en-US" sz="1400" dirty="0" smtClean="0">
                <a:solidFill>
                  <a:srgbClr val="1C1C1C"/>
                </a:solidFill>
              </a:rPr>
              <a:t>   </a:t>
            </a:r>
            <a:r>
              <a:rPr lang="en-US" altLang="zh-CN" sz="1400" dirty="0" smtClean="0">
                <a:solidFill>
                  <a:srgbClr val="1C1C1C"/>
                </a:solidFill>
              </a:rPr>
              <a:t>	</a:t>
            </a:r>
            <a:r>
              <a:rPr lang="zh-CN" altLang="en-US" sz="1400" dirty="0" smtClean="0">
                <a:solidFill>
                  <a:srgbClr val="1C1C1C"/>
                </a:solidFill>
              </a:rPr>
              <a:t>面向早期的社区影响力投资人及战略投资伙伴，分配比例为先期释放总量的</a:t>
            </a:r>
            <a:r>
              <a:rPr lang="en-US" altLang="zh-CN" sz="1400" dirty="0" smtClean="0">
                <a:solidFill>
                  <a:srgbClr val="1C1C1C"/>
                </a:solidFill>
              </a:rPr>
              <a:t>5%</a:t>
            </a:r>
            <a:r>
              <a:rPr lang="zh-CN" altLang="en-US" sz="1400" dirty="0" smtClean="0">
                <a:solidFill>
                  <a:srgbClr val="1C1C1C"/>
                </a:solidFill>
              </a:rPr>
              <a:t>，用于原始矿工租用合约算力挖矿。</a:t>
            </a:r>
            <a:endParaRPr lang="zh-CN" altLang="en-US" sz="1400" dirty="0">
              <a:solidFill>
                <a:srgbClr val="1C1C1C"/>
              </a:solidFill>
            </a:endParaRPr>
          </a:p>
        </p:txBody>
      </p:sp>
      <p:sp>
        <p:nvSpPr>
          <p:cNvPr id="53" name="Text Box 35"/>
          <p:cNvSpPr txBox="1">
            <a:spLocks noChangeArrowheads="1"/>
          </p:cNvSpPr>
          <p:nvPr/>
        </p:nvSpPr>
        <p:spPr bwMode="black">
          <a:xfrm>
            <a:off x="772649" y="4611896"/>
            <a:ext cx="3434180" cy="1061829"/>
          </a:xfrm>
          <a:prstGeom prst="rect">
            <a:avLst/>
          </a:prstGeom>
          <a:noFill/>
          <a:ln w="9525">
            <a:noFill/>
            <a:miter lim="800000"/>
            <a:headEnd/>
            <a:tailEnd/>
          </a:ln>
        </p:spPr>
        <p:txBody>
          <a:bodyPr wrap="square">
            <a:spAutoFit/>
          </a:bodyPr>
          <a:lstStyle/>
          <a:p>
            <a:pPr marL="120650" indent="-120650">
              <a:lnSpc>
                <a:spcPct val="150000"/>
              </a:lnSpc>
              <a:spcBef>
                <a:spcPct val="50000"/>
              </a:spcBef>
              <a:buClr>
                <a:srgbClr val="1F3F5F"/>
              </a:buClr>
            </a:pPr>
            <a:r>
              <a:rPr lang="zh-CN" altLang="en-US" sz="1400" dirty="0" smtClean="0">
                <a:solidFill>
                  <a:srgbClr val="1C1C1C"/>
                </a:solidFill>
              </a:rPr>
              <a:t>   面向早期投资者、主要参与者、行业合作伙伴、商业客户分配</a:t>
            </a:r>
            <a:r>
              <a:rPr lang="zh-CN" altLang="en-US" sz="1400" dirty="0">
                <a:solidFill>
                  <a:srgbClr val="1C1C1C"/>
                </a:solidFill>
              </a:rPr>
              <a:t>比例为先期释放总量</a:t>
            </a:r>
            <a:r>
              <a:rPr lang="zh-CN" altLang="en-US" sz="1400" dirty="0" smtClean="0">
                <a:solidFill>
                  <a:srgbClr val="1C1C1C"/>
                </a:solidFill>
              </a:rPr>
              <a:t>的</a:t>
            </a:r>
            <a:r>
              <a:rPr lang="en-US" altLang="zh-CN" sz="1400" dirty="0" smtClean="0">
                <a:solidFill>
                  <a:srgbClr val="1C1C1C"/>
                </a:solidFill>
              </a:rPr>
              <a:t>20%</a:t>
            </a:r>
            <a:r>
              <a:rPr lang="zh-CN" altLang="en-US" sz="1400" dirty="0" smtClean="0">
                <a:solidFill>
                  <a:srgbClr val="1C1C1C"/>
                </a:solidFill>
              </a:rPr>
              <a:t>，</a:t>
            </a:r>
            <a:r>
              <a:rPr lang="en-US" altLang="zh-CN" sz="1400" dirty="0" smtClean="0">
                <a:solidFill>
                  <a:srgbClr val="1C1C1C"/>
                </a:solidFill>
              </a:rPr>
              <a:t>126</a:t>
            </a:r>
            <a:r>
              <a:rPr lang="zh-CN" altLang="en-US" sz="1400" dirty="0" smtClean="0">
                <a:solidFill>
                  <a:srgbClr val="1C1C1C"/>
                </a:solidFill>
              </a:rPr>
              <a:t>万枚 </a:t>
            </a:r>
            <a:r>
              <a:rPr lang="zh-CN" altLang="en-US" sz="1400" dirty="0">
                <a:solidFill>
                  <a:srgbClr val="1C1C1C"/>
                </a:solidFill>
              </a:rPr>
              <a:t>。</a:t>
            </a:r>
          </a:p>
        </p:txBody>
      </p:sp>
      <p:sp>
        <p:nvSpPr>
          <p:cNvPr id="55" name="Text Box 35"/>
          <p:cNvSpPr txBox="1">
            <a:spLocks noChangeArrowheads="1"/>
          </p:cNvSpPr>
          <p:nvPr/>
        </p:nvSpPr>
        <p:spPr bwMode="black">
          <a:xfrm>
            <a:off x="7323624" y="2391673"/>
            <a:ext cx="4061926" cy="1061829"/>
          </a:xfrm>
          <a:prstGeom prst="rect">
            <a:avLst/>
          </a:prstGeom>
          <a:noFill/>
          <a:ln w="9525">
            <a:noFill/>
            <a:miter lim="800000"/>
            <a:headEnd/>
            <a:tailEnd/>
          </a:ln>
        </p:spPr>
        <p:txBody>
          <a:bodyPr wrap="square">
            <a:spAutoFit/>
          </a:bodyPr>
          <a:lstStyle/>
          <a:p>
            <a:pPr marL="120650" indent="-120650">
              <a:lnSpc>
                <a:spcPct val="150000"/>
              </a:lnSpc>
              <a:spcBef>
                <a:spcPct val="50000"/>
              </a:spcBef>
              <a:buClr>
                <a:srgbClr val="1F3F5F"/>
              </a:buClr>
            </a:pPr>
            <a:r>
              <a:rPr lang="zh-CN" altLang="en-US" sz="1400" dirty="0" smtClean="0">
                <a:solidFill>
                  <a:srgbClr val="1C1C1C"/>
                </a:solidFill>
              </a:rPr>
              <a:t>   </a:t>
            </a:r>
            <a:r>
              <a:rPr lang="en-US" altLang="zh-CN" sz="1400" dirty="0" smtClean="0">
                <a:solidFill>
                  <a:srgbClr val="1C1C1C"/>
                </a:solidFill>
              </a:rPr>
              <a:t>M</a:t>
            </a:r>
            <a:r>
              <a:rPr lang="zh-CN" altLang="en-US" sz="1400" dirty="0" smtClean="0">
                <a:solidFill>
                  <a:srgbClr val="1C1C1C"/>
                </a:solidFill>
              </a:rPr>
              <a:t>链创世团队，从专案设计、资源组织、矿场建设、前期研发以及商业环境孵化方面做出了大量工作，预留出首次发行的</a:t>
            </a:r>
            <a:r>
              <a:rPr lang="en-US" altLang="zh-CN" sz="1400" dirty="0" smtClean="0">
                <a:solidFill>
                  <a:srgbClr val="1C1C1C"/>
                </a:solidFill>
              </a:rPr>
              <a:t>65%</a:t>
            </a:r>
            <a:r>
              <a:rPr lang="zh-CN" altLang="en-US" sz="1400" dirty="0" smtClean="0">
                <a:solidFill>
                  <a:srgbClr val="1C1C1C"/>
                </a:solidFill>
              </a:rPr>
              <a:t>作为奖励。</a:t>
            </a:r>
            <a:endParaRPr lang="zh-CN" altLang="en-US" sz="1400" dirty="0">
              <a:solidFill>
                <a:srgbClr val="1C1C1C"/>
              </a:solidFill>
            </a:endParaRPr>
          </a:p>
        </p:txBody>
      </p:sp>
      <p:sp>
        <p:nvSpPr>
          <p:cNvPr id="57" name="Text Box 35"/>
          <p:cNvSpPr txBox="1">
            <a:spLocks noChangeArrowheads="1"/>
          </p:cNvSpPr>
          <p:nvPr/>
        </p:nvSpPr>
        <p:spPr bwMode="black">
          <a:xfrm>
            <a:off x="7140321" y="4611896"/>
            <a:ext cx="4061926" cy="1169551"/>
          </a:xfrm>
          <a:prstGeom prst="rect">
            <a:avLst/>
          </a:prstGeom>
          <a:noFill/>
          <a:ln w="9525">
            <a:noFill/>
            <a:miter lim="800000"/>
            <a:headEnd/>
            <a:tailEnd/>
          </a:ln>
        </p:spPr>
        <p:txBody>
          <a:bodyPr wrap="square">
            <a:spAutoFit/>
          </a:bodyPr>
          <a:lstStyle/>
          <a:p>
            <a:pPr marL="120650" indent="-120650">
              <a:lnSpc>
                <a:spcPct val="150000"/>
              </a:lnSpc>
              <a:spcBef>
                <a:spcPct val="50000"/>
              </a:spcBef>
              <a:buClr>
                <a:srgbClr val="1F3F5F"/>
              </a:buClr>
            </a:pPr>
            <a:r>
              <a:rPr lang="zh-CN" altLang="en-US" sz="1400" dirty="0" smtClean="0"/>
              <a:t>   社区</a:t>
            </a:r>
            <a:r>
              <a:rPr lang="zh-CN" altLang="en-US" sz="1400" dirty="0"/>
              <a:t>用于生态孵化、市场推广、商业开发、法律合规、后期机构投资者进入等。</a:t>
            </a:r>
            <a:endParaRPr lang="en-US" altLang="zh-CN" sz="1400" dirty="0"/>
          </a:p>
          <a:p>
            <a:pPr marL="120650" indent="-120650">
              <a:lnSpc>
                <a:spcPct val="150000"/>
              </a:lnSpc>
              <a:spcBef>
                <a:spcPct val="50000"/>
              </a:spcBef>
              <a:buClr>
                <a:srgbClr val="1F3F5F"/>
              </a:buClr>
            </a:pPr>
            <a:endParaRPr lang="zh-CN" altLang="en-US" sz="1400" dirty="0">
              <a:solidFill>
                <a:srgbClr val="1C1C1C"/>
              </a:solidFill>
            </a:endParaRPr>
          </a:p>
        </p:txBody>
      </p:sp>
    </p:spTree>
    <p:extLst>
      <p:ext uri="{BB962C8B-B14F-4D97-AF65-F5344CB8AC3E}">
        <p14:creationId xmlns:p14="http://schemas.microsoft.com/office/powerpoint/2010/main" val="3404697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79219" y="1719798"/>
            <a:ext cx="6252677" cy="32552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47173" y="3438532"/>
            <a:ext cx="1675181" cy="43117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租赁合约算力</a:t>
            </a:r>
            <a:endParaRPr lang="zh-CN" altLang="en-US" dirty="0">
              <a:solidFill>
                <a:schemeClr val="tx1"/>
              </a:solidFill>
            </a:endParaRPr>
          </a:p>
        </p:txBody>
      </p:sp>
      <p:sp>
        <p:nvSpPr>
          <p:cNvPr id="64" name="矩形 3"/>
          <p:cNvSpPr>
            <a:spLocks noChangeArrowheads="1"/>
          </p:cNvSpPr>
          <p:nvPr/>
        </p:nvSpPr>
        <p:spPr bwMode="auto">
          <a:xfrm>
            <a:off x="1073958" y="379364"/>
            <a:ext cx="4355661"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M</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链</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合约算力投资逻辑</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215755" y="2187633"/>
            <a:ext cx="2200651" cy="49743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630</a:t>
            </a:r>
            <a:r>
              <a:rPr lang="zh-CN" altLang="en-US" dirty="0" smtClean="0">
                <a:solidFill>
                  <a:schemeClr val="tx1"/>
                </a:solidFill>
              </a:rPr>
              <a:t>万枚</a:t>
            </a:r>
            <a:endParaRPr lang="zh-CN" altLang="en-US" dirty="0">
              <a:solidFill>
                <a:schemeClr val="tx1"/>
              </a:solidFill>
            </a:endParaRPr>
          </a:p>
        </p:txBody>
      </p:sp>
      <p:sp>
        <p:nvSpPr>
          <p:cNvPr id="28" name="矩形 27"/>
          <p:cNvSpPr/>
          <p:nvPr/>
        </p:nvSpPr>
        <p:spPr>
          <a:xfrm>
            <a:off x="2367968" y="3438532"/>
            <a:ext cx="1675181" cy="43117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购买</a:t>
            </a:r>
            <a:r>
              <a:rPr lang="en-US" altLang="zh-CN" dirty="0" smtClean="0">
                <a:solidFill>
                  <a:schemeClr val="tx1"/>
                </a:solidFill>
              </a:rPr>
              <a:t>M</a:t>
            </a:r>
            <a:r>
              <a:rPr lang="zh-CN" altLang="en-US" dirty="0" smtClean="0">
                <a:solidFill>
                  <a:schemeClr val="tx1"/>
                </a:solidFill>
              </a:rPr>
              <a:t>链</a:t>
            </a:r>
            <a:endParaRPr lang="zh-CN" altLang="en-US" dirty="0">
              <a:solidFill>
                <a:schemeClr val="tx1"/>
              </a:solidFill>
            </a:endParaRPr>
          </a:p>
        </p:txBody>
      </p:sp>
      <p:sp>
        <p:nvSpPr>
          <p:cNvPr id="29" name="矩形 28"/>
          <p:cNvSpPr/>
          <p:nvPr/>
        </p:nvSpPr>
        <p:spPr>
          <a:xfrm>
            <a:off x="4560832" y="3438532"/>
            <a:ext cx="1675181" cy="43117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分配产出</a:t>
            </a:r>
            <a:r>
              <a:rPr lang="en-US" altLang="zh-CN" dirty="0" smtClean="0">
                <a:solidFill>
                  <a:schemeClr val="tx1"/>
                </a:solidFill>
              </a:rPr>
              <a:t>M</a:t>
            </a:r>
            <a:r>
              <a:rPr lang="zh-CN" altLang="en-US" dirty="0" smtClean="0">
                <a:solidFill>
                  <a:schemeClr val="tx1"/>
                </a:solidFill>
              </a:rPr>
              <a:t>链</a:t>
            </a:r>
            <a:endParaRPr lang="zh-CN" altLang="en-US" dirty="0">
              <a:solidFill>
                <a:schemeClr val="tx1"/>
              </a:solidFill>
            </a:endParaRPr>
          </a:p>
        </p:txBody>
      </p:sp>
      <p:cxnSp>
        <p:nvCxnSpPr>
          <p:cNvPr id="25" name="直接箭头连接符 24"/>
          <p:cNvCxnSpPr>
            <a:stCxn id="23" idx="3"/>
            <a:endCxn id="28" idx="1"/>
          </p:cNvCxnSpPr>
          <p:nvPr/>
        </p:nvCxnSpPr>
        <p:spPr>
          <a:xfrm>
            <a:off x="1922354" y="3654118"/>
            <a:ext cx="44561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8" idx="0"/>
          </p:cNvCxnSpPr>
          <p:nvPr/>
        </p:nvCxnSpPr>
        <p:spPr>
          <a:xfrm flipH="1" flipV="1">
            <a:off x="3205558" y="2685067"/>
            <a:ext cx="1" cy="75346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8" name="肘形连接符 67"/>
          <p:cNvCxnSpPr>
            <a:stCxn id="29" idx="2"/>
            <a:endCxn id="28" idx="2"/>
          </p:cNvCxnSpPr>
          <p:nvPr/>
        </p:nvCxnSpPr>
        <p:spPr>
          <a:xfrm rot="5400000">
            <a:off x="4301991" y="2773272"/>
            <a:ext cx="12700" cy="2192864"/>
          </a:xfrm>
          <a:prstGeom prst="bentConnector3">
            <a:avLst>
              <a:gd name="adj1" fmla="val 4507197"/>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1" name="肘形连接符 70"/>
          <p:cNvCxnSpPr>
            <a:stCxn id="5" idx="3"/>
            <a:endCxn id="29" idx="0"/>
          </p:cNvCxnSpPr>
          <p:nvPr/>
        </p:nvCxnSpPr>
        <p:spPr>
          <a:xfrm>
            <a:off x="4416406" y="2436350"/>
            <a:ext cx="982017" cy="1002182"/>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2367968" y="1470956"/>
            <a:ext cx="2048438" cy="358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内循环系统</a:t>
            </a:r>
            <a:endParaRPr lang="zh-CN" altLang="en-US" dirty="0"/>
          </a:p>
        </p:txBody>
      </p:sp>
      <p:sp>
        <p:nvSpPr>
          <p:cNvPr id="74" name="TextBox 73"/>
          <p:cNvSpPr txBox="1"/>
          <p:nvPr/>
        </p:nvSpPr>
        <p:spPr>
          <a:xfrm>
            <a:off x="513804" y="5453139"/>
            <a:ext cx="4915815" cy="923330"/>
          </a:xfrm>
          <a:prstGeom prst="rect">
            <a:avLst/>
          </a:prstGeom>
          <a:noFill/>
        </p:spPr>
        <p:txBody>
          <a:bodyPr wrap="square" rtlCol="0">
            <a:spAutoFit/>
          </a:bodyPr>
          <a:lstStyle/>
          <a:p>
            <a:pPr>
              <a:lnSpc>
                <a:spcPct val="150000"/>
              </a:lnSpc>
            </a:pPr>
            <a:r>
              <a:rPr lang="zh-CN" altLang="en-US" dirty="0" smtClean="0"/>
              <a:t>在应用落地没有形成闭环之前，通过内循环创建需求，能够兼具实现</a:t>
            </a:r>
            <a:r>
              <a:rPr lang="en-US" altLang="zh-CN" b="1" dirty="0" smtClean="0">
                <a:solidFill>
                  <a:srgbClr val="FF0000"/>
                </a:solidFill>
              </a:rPr>
              <a:t>ICO+IDO</a:t>
            </a:r>
            <a:r>
              <a:rPr lang="zh-CN" altLang="en-US" dirty="0" smtClean="0"/>
              <a:t>的目的！</a:t>
            </a:r>
            <a:endParaRPr lang="en-US" altLang="zh-CN" dirty="0"/>
          </a:p>
        </p:txBody>
      </p:sp>
      <p:sp>
        <p:nvSpPr>
          <p:cNvPr id="17" name="TextBox 16"/>
          <p:cNvSpPr txBox="1"/>
          <p:nvPr/>
        </p:nvSpPr>
        <p:spPr>
          <a:xfrm>
            <a:off x="6470103" y="5578626"/>
            <a:ext cx="4915815" cy="923330"/>
          </a:xfrm>
          <a:prstGeom prst="rect">
            <a:avLst/>
          </a:prstGeom>
          <a:noFill/>
        </p:spPr>
        <p:txBody>
          <a:bodyPr wrap="square" rtlCol="0">
            <a:spAutoFit/>
          </a:bodyPr>
          <a:lstStyle/>
          <a:p>
            <a:pPr>
              <a:lnSpc>
                <a:spcPct val="150000"/>
              </a:lnSpc>
            </a:pPr>
            <a:r>
              <a:rPr lang="zh-CN" altLang="en-US" dirty="0"/>
              <a:t>思路</a:t>
            </a:r>
            <a:r>
              <a:rPr lang="zh-CN" altLang="en-US" dirty="0" smtClean="0"/>
              <a:t>上借鉴了比特币的</a:t>
            </a:r>
            <a:r>
              <a:rPr lang="zh-CN" altLang="en-US" b="1" dirty="0" smtClean="0"/>
              <a:t>闪电网络</a:t>
            </a:r>
            <a:r>
              <a:rPr lang="zh-CN" altLang="en-US" dirty="0" smtClean="0"/>
              <a:t>技术，通过结果记录，提高内部流通效率！</a:t>
            </a:r>
            <a:endParaRPr lang="en-US" altLang="zh-CN"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0103" y="1650178"/>
            <a:ext cx="5626647" cy="3252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0536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9364"/>
            <a:ext cx="5266167"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M</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链</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实体矿机（</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1470</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万枚）</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5950" t="1480" r="36774" b="93107"/>
          <a:stretch/>
        </p:blipFill>
        <p:spPr bwMode="auto">
          <a:xfrm>
            <a:off x="10388600" y="142693"/>
            <a:ext cx="839948" cy="82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2360" b="75172"/>
          <a:stretch/>
        </p:blipFill>
        <p:spPr bwMode="auto">
          <a:xfrm>
            <a:off x="3879851" y="1212188"/>
            <a:ext cx="5282477" cy="5432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5203" b="50495"/>
          <a:stretch/>
        </p:blipFill>
        <p:spPr bwMode="auto">
          <a:xfrm>
            <a:off x="0" y="1212188"/>
            <a:ext cx="3432551" cy="5478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50073" b="28467"/>
          <a:stretch/>
        </p:blipFill>
        <p:spPr bwMode="auto">
          <a:xfrm>
            <a:off x="9450111" y="1212188"/>
            <a:ext cx="2845675" cy="5432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6061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9364"/>
            <a:ext cx="3534924"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M</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链</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投资价值分析</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Oval 2"/>
          <p:cNvSpPr>
            <a:spLocks noChangeArrowheads="1"/>
          </p:cNvSpPr>
          <p:nvPr/>
        </p:nvSpPr>
        <p:spPr bwMode="auto">
          <a:xfrm>
            <a:off x="5156201" y="2889250"/>
            <a:ext cx="1836737" cy="1836738"/>
          </a:xfrm>
          <a:prstGeom prst="ellipse">
            <a:avLst/>
          </a:prstGeom>
          <a:solidFill>
            <a:schemeClr val="tx1">
              <a:alpha val="10001"/>
            </a:schemeClr>
          </a:solidFill>
          <a:ln w="19050" cap="rnd" algn="ctr">
            <a:solidFill>
              <a:srgbClr val="9E9E9E"/>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19" name="Group 5"/>
          <p:cNvGrpSpPr>
            <a:grpSpLocks/>
          </p:cNvGrpSpPr>
          <p:nvPr/>
        </p:nvGrpSpPr>
        <p:grpSpPr bwMode="auto">
          <a:xfrm rot="5400000">
            <a:off x="4205288" y="2220913"/>
            <a:ext cx="3743325" cy="3209925"/>
            <a:chOff x="1837" y="799"/>
            <a:chExt cx="3140" cy="2691"/>
          </a:xfrm>
        </p:grpSpPr>
        <p:sp>
          <p:nvSpPr>
            <p:cNvPr id="20" name="Freeform 6"/>
            <p:cNvSpPr>
              <a:spLocks/>
            </p:cNvSpPr>
            <p:nvPr/>
          </p:nvSpPr>
          <p:spPr bwMode="auto">
            <a:xfrm>
              <a:off x="1837" y="1695"/>
              <a:ext cx="2848" cy="1795"/>
            </a:xfrm>
            <a:custGeom>
              <a:avLst/>
              <a:gdLst>
                <a:gd name="T0" fmla="*/ 224 w 2848"/>
                <a:gd name="T1" fmla="*/ 484 h 1795"/>
                <a:gd name="T2" fmla="*/ 231 w 2848"/>
                <a:gd name="T3" fmla="*/ 587 h 1795"/>
                <a:gd name="T4" fmla="*/ 246 w 2848"/>
                <a:gd name="T5" fmla="*/ 687 h 1795"/>
                <a:gd name="T6" fmla="*/ 267 w 2848"/>
                <a:gd name="T7" fmla="*/ 785 h 1795"/>
                <a:gd name="T8" fmla="*/ 295 w 2848"/>
                <a:gd name="T9" fmla="*/ 881 h 1795"/>
                <a:gd name="T10" fmla="*/ 329 w 2848"/>
                <a:gd name="T11" fmla="*/ 973 h 1795"/>
                <a:gd name="T12" fmla="*/ 371 w 2848"/>
                <a:gd name="T13" fmla="*/ 1062 h 1795"/>
                <a:gd name="T14" fmla="*/ 419 w 2848"/>
                <a:gd name="T15" fmla="*/ 1147 h 1795"/>
                <a:gd name="T16" fmla="*/ 472 w 2848"/>
                <a:gd name="T17" fmla="*/ 1228 h 1795"/>
                <a:gd name="T18" fmla="*/ 531 w 2848"/>
                <a:gd name="T19" fmla="*/ 1305 h 1795"/>
                <a:gd name="T20" fmla="*/ 595 w 2848"/>
                <a:gd name="T21" fmla="*/ 1377 h 1795"/>
                <a:gd name="T22" fmla="*/ 665 w 2848"/>
                <a:gd name="T23" fmla="*/ 1445 h 1795"/>
                <a:gd name="T24" fmla="*/ 739 w 2848"/>
                <a:gd name="T25" fmla="*/ 1508 h 1795"/>
                <a:gd name="T26" fmla="*/ 817 w 2848"/>
                <a:gd name="T27" fmla="*/ 1565 h 1795"/>
                <a:gd name="T28" fmla="*/ 900 w 2848"/>
                <a:gd name="T29" fmla="*/ 1617 h 1795"/>
                <a:gd name="T30" fmla="*/ 986 w 2848"/>
                <a:gd name="T31" fmla="*/ 1662 h 1795"/>
                <a:gd name="T32" fmla="*/ 1076 w 2848"/>
                <a:gd name="T33" fmla="*/ 1702 h 1795"/>
                <a:gd name="T34" fmla="*/ 1169 w 2848"/>
                <a:gd name="T35" fmla="*/ 1734 h 1795"/>
                <a:gd name="T36" fmla="*/ 1266 w 2848"/>
                <a:gd name="T37" fmla="*/ 1761 h 1795"/>
                <a:gd name="T38" fmla="*/ 1365 w 2848"/>
                <a:gd name="T39" fmla="*/ 1780 h 1795"/>
                <a:gd name="T40" fmla="*/ 1467 w 2848"/>
                <a:gd name="T41" fmla="*/ 1790 h 1795"/>
                <a:gd name="T42" fmla="*/ 1569 w 2848"/>
                <a:gd name="T43" fmla="*/ 1795 h 1795"/>
                <a:gd name="T44" fmla="*/ 1680 w 2848"/>
                <a:gd name="T45" fmla="*/ 1790 h 1795"/>
                <a:gd name="T46" fmla="*/ 1842 w 2848"/>
                <a:gd name="T47" fmla="*/ 1767 h 1795"/>
                <a:gd name="T48" fmla="*/ 1997 w 2848"/>
                <a:gd name="T49" fmla="*/ 1725 h 1795"/>
                <a:gd name="T50" fmla="*/ 2143 w 2848"/>
                <a:gd name="T51" fmla="*/ 1666 h 1795"/>
                <a:gd name="T52" fmla="*/ 2281 w 2848"/>
                <a:gd name="T53" fmla="*/ 1592 h 1795"/>
                <a:gd name="T54" fmla="*/ 2408 w 2848"/>
                <a:gd name="T55" fmla="*/ 1501 h 1795"/>
                <a:gd name="T56" fmla="*/ 2525 w 2848"/>
                <a:gd name="T57" fmla="*/ 1397 h 1795"/>
                <a:gd name="T58" fmla="*/ 2627 w 2848"/>
                <a:gd name="T59" fmla="*/ 1280 h 1795"/>
                <a:gd name="T60" fmla="*/ 2716 w 2848"/>
                <a:gd name="T61" fmla="*/ 1153 h 1795"/>
                <a:gd name="T62" fmla="*/ 2790 w 2848"/>
                <a:gd name="T63" fmla="*/ 1015 h 1795"/>
                <a:gd name="T64" fmla="*/ 2848 w 2848"/>
                <a:gd name="T65" fmla="*/ 867 h 1795"/>
                <a:gd name="T66" fmla="*/ 2721 w 2848"/>
                <a:gd name="T67" fmla="*/ 994 h 1795"/>
                <a:gd name="T68" fmla="*/ 2691 w 2848"/>
                <a:gd name="T69" fmla="*/ 1003 h 1795"/>
                <a:gd name="T70" fmla="*/ 2671 w 2848"/>
                <a:gd name="T71" fmla="*/ 999 h 1795"/>
                <a:gd name="T72" fmla="*/ 2415 w 2848"/>
                <a:gd name="T73" fmla="*/ 749 h 1795"/>
                <a:gd name="T74" fmla="*/ 2390 w 2848"/>
                <a:gd name="T75" fmla="*/ 813 h 1795"/>
                <a:gd name="T76" fmla="*/ 2343 w 2848"/>
                <a:gd name="T77" fmla="*/ 905 h 1795"/>
                <a:gd name="T78" fmla="*/ 2286 w 2848"/>
                <a:gd name="T79" fmla="*/ 990 h 1795"/>
                <a:gd name="T80" fmla="*/ 2220 w 2848"/>
                <a:gd name="T81" fmla="*/ 1066 h 1795"/>
                <a:gd name="T82" fmla="*/ 2146 w 2848"/>
                <a:gd name="T83" fmla="*/ 1136 h 1795"/>
                <a:gd name="T84" fmla="*/ 2064 w 2848"/>
                <a:gd name="T85" fmla="*/ 1198 h 1795"/>
                <a:gd name="T86" fmla="*/ 1976 w 2848"/>
                <a:gd name="T87" fmla="*/ 1249 h 1795"/>
                <a:gd name="T88" fmla="*/ 1882 w 2848"/>
                <a:gd name="T89" fmla="*/ 1291 h 1795"/>
                <a:gd name="T90" fmla="*/ 1782 w 2848"/>
                <a:gd name="T91" fmla="*/ 1320 h 1795"/>
                <a:gd name="T92" fmla="*/ 1678 w 2848"/>
                <a:gd name="T93" fmla="*/ 1339 h 1795"/>
                <a:gd name="T94" fmla="*/ 1569 w 2848"/>
                <a:gd name="T95" fmla="*/ 1346 h 1795"/>
                <a:gd name="T96" fmla="*/ 1478 w 2848"/>
                <a:gd name="T97" fmla="*/ 1342 h 1795"/>
                <a:gd name="T98" fmla="*/ 1345 w 2848"/>
                <a:gd name="T99" fmla="*/ 1318 h 1795"/>
                <a:gd name="T100" fmla="*/ 1221 w 2848"/>
                <a:gd name="T101" fmla="*/ 1275 h 1795"/>
                <a:gd name="T102" fmla="*/ 1104 w 2848"/>
                <a:gd name="T103" fmla="*/ 1216 h 1795"/>
                <a:gd name="T104" fmla="*/ 999 w 2848"/>
                <a:gd name="T105" fmla="*/ 1141 h 1795"/>
                <a:gd name="T106" fmla="*/ 906 w 2848"/>
                <a:gd name="T107" fmla="*/ 1052 h 1795"/>
                <a:gd name="T108" fmla="*/ 825 w 2848"/>
                <a:gd name="T109" fmla="*/ 951 h 1795"/>
                <a:gd name="T110" fmla="*/ 760 w 2848"/>
                <a:gd name="T111" fmla="*/ 839 h 1795"/>
                <a:gd name="T112" fmla="*/ 713 w 2848"/>
                <a:gd name="T113" fmla="*/ 716 h 1795"/>
                <a:gd name="T114" fmla="*/ 683 w 2848"/>
                <a:gd name="T115" fmla="*/ 586 h 1795"/>
                <a:gd name="T116" fmla="*/ 673 w 2848"/>
                <a:gd name="T117" fmla="*/ 449 h 1795"/>
                <a:gd name="T118" fmla="*/ 0 w 2848"/>
                <a:gd name="T119" fmla="*/ 449 h 1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48" h="1795">
                  <a:moveTo>
                    <a:pt x="224" y="449"/>
                  </a:moveTo>
                  <a:lnTo>
                    <a:pt x="224" y="449"/>
                  </a:lnTo>
                  <a:lnTo>
                    <a:pt x="224" y="484"/>
                  </a:lnTo>
                  <a:lnTo>
                    <a:pt x="226" y="519"/>
                  </a:lnTo>
                  <a:lnTo>
                    <a:pt x="228" y="553"/>
                  </a:lnTo>
                  <a:lnTo>
                    <a:pt x="231" y="587"/>
                  </a:lnTo>
                  <a:lnTo>
                    <a:pt x="235" y="620"/>
                  </a:lnTo>
                  <a:lnTo>
                    <a:pt x="240" y="654"/>
                  </a:lnTo>
                  <a:lnTo>
                    <a:pt x="246" y="687"/>
                  </a:lnTo>
                  <a:lnTo>
                    <a:pt x="252" y="720"/>
                  </a:lnTo>
                  <a:lnTo>
                    <a:pt x="259" y="754"/>
                  </a:lnTo>
                  <a:lnTo>
                    <a:pt x="267" y="785"/>
                  </a:lnTo>
                  <a:lnTo>
                    <a:pt x="275" y="817"/>
                  </a:lnTo>
                  <a:lnTo>
                    <a:pt x="285" y="849"/>
                  </a:lnTo>
                  <a:lnTo>
                    <a:pt x="295" y="881"/>
                  </a:lnTo>
                  <a:lnTo>
                    <a:pt x="306" y="912"/>
                  </a:lnTo>
                  <a:lnTo>
                    <a:pt x="318" y="942"/>
                  </a:lnTo>
                  <a:lnTo>
                    <a:pt x="329" y="973"/>
                  </a:lnTo>
                  <a:lnTo>
                    <a:pt x="342" y="1003"/>
                  </a:lnTo>
                  <a:lnTo>
                    <a:pt x="357" y="1032"/>
                  </a:lnTo>
                  <a:lnTo>
                    <a:pt x="371" y="1062"/>
                  </a:lnTo>
                  <a:lnTo>
                    <a:pt x="386" y="1090"/>
                  </a:lnTo>
                  <a:lnTo>
                    <a:pt x="403" y="1118"/>
                  </a:lnTo>
                  <a:lnTo>
                    <a:pt x="419" y="1147"/>
                  </a:lnTo>
                  <a:lnTo>
                    <a:pt x="436" y="1174"/>
                  </a:lnTo>
                  <a:lnTo>
                    <a:pt x="453" y="1201"/>
                  </a:lnTo>
                  <a:lnTo>
                    <a:pt x="472" y="1228"/>
                  </a:lnTo>
                  <a:lnTo>
                    <a:pt x="491" y="1254"/>
                  </a:lnTo>
                  <a:lnTo>
                    <a:pt x="511" y="1280"/>
                  </a:lnTo>
                  <a:lnTo>
                    <a:pt x="531" y="1305"/>
                  </a:lnTo>
                  <a:lnTo>
                    <a:pt x="553" y="1330"/>
                  </a:lnTo>
                  <a:lnTo>
                    <a:pt x="574" y="1353"/>
                  </a:lnTo>
                  <a:lnTo>
                    <a:pt x="595" y="1377"/>
                  </a:lnTo>
                  <a:lnTo>
                    <a:pt x="618" y="1401"/>
                  </a:lnTo>
                  <a:lnTo>
                    <a:pt x="641" y="1423"/>
                  </a:lnTo>
                  <a:lnTo>
                    <a:pt x="665" y="1445"/>
                  </a:lnTo>
                  <a:lnTo>
                    <a:pt x="690" y="1467"/>
                  </a:lnTo>
                  <a:lnTo>
                    <a:pt x="713" y="1487"/>
                  </a:lnTo>
                  <a:lnTo>
                    <a:pt x="739" y="1508"/>
                  </a:lnTo>
                  <a:lnTo>
                    <a:pt x="764" y="1527"/>
                  </a:lnTo>
                  <a:lnTo>
                    <a:pt x="791" y="1546"/>
                  </a:lnTo>
                  <a:lnTo>
                    <a:pt x="817" y="1565"/>
                  </a:lnTo>
                  <a:lnTo>
                    <a:pt x="844" y="1582"/>
                  </a:lnTo>
                  <a:lnTo>
                    <a:pt x="872" y="1600"/>
                  </a:lnTo>
                  <a:lnTo>
                    <a:pt x="900" y="1617"/>
                  </a:lnTo>
                  <a:lnTo>
                    <a:pt x="928" y="1632"/>
                  </a:lnTo>
                  <a:lnTo>
                    <a:pt x="957" y="1647"/>
                  </a:lnTo>
                  <a:lnTo>
                    <a:pt x="986" y="1662"/>
                  </a:lnTo>
                  <a:lnTo>
                    <a:pt x="1016" y="1676"/>
                  </a:lnTo>
                  <a:lnTo>
                    <a:pt x="1046" y="1689"/>
                  </a:lnTo>
                  <a:lnTo>
                    <a:pt x="1076" y="1702"/>
                  </a:lnTo>
                  <a:lnTo>
                    <a:pt x="1106" y="1714"/>
                  </a:lnTo>
                  <a:lnTo>
                    <a:pt x="1138" y="1724"/>
                  </a:lnTo>
                  <a:lnTo>
                    <a:pt x="1169" y="1734"/>
                  </a:lnTo>
                  <a:lnTo>
                    <a:pt x="1201" y="1743"/>
                  </a:lnTo>
                  <a:lnTo>
                    <a:pt x="1233" y="1752"/>
                  </a:lnTo>
                  <a:lnTo>
                    <a:pt x="1266" y="1761"/>
                  </a:lnTo>
                  <a:lnTo>
                    <a:pt x="1299" y="1768"/>
                  </a:lnTo>
                  <a:lnTo>
                    <a:pt x="1332" y="1774"/>
                  </a:lnTo>
                  <a:lnTo>
                    <a:pt x="1365" y="1780"/>
                  </a:lnTo>
                  <a:lnTo>
                    <a:pt x="1398" y="1784"/>
                  </a:lnTo>
                  <a:lnTo>
                    <a:pt x="1432" y="1788"/>
                  </a:lnTo>
                  <a:lnTo>
                    <a:pt x="1467" y="1790"/>
                  </a:lnTo>
                  <a:lnTo>
                    <a:pt x="1501" y="1793"/>
                  </a:lnTo>
                  <a:lnTo>
                    <a:pt x="1535" y="1794"/>
                  </a:lnTo>
                  <a:lnTo>
                    <a:pt x="1569" y="1795"/>
                  </a:lnTo>
                  <a:lnTo>
                    <a:pt x="1569" y="1795"/>
                  </a:lnTo>
                  <a:lnTo>
                    <a:pt x="1625" y="1794"/>
                  </a:lnTo>
                  <a:lnTo>
                    <a:pt x="1680" y="1790"/>
                  </a:lnTo>
                  <a:lnTo>
                    <a:pt x="1735" y="1784"/>
                  </a:lnTo>
                  <a:lnTo>
                    <a:pt x="1789" y="1777"/>
                  </a:lnTo>
                  <a:lnTo>
                    <a:pt x="1842" y="1767"/>
                  </a:lnTo>
                  <a:lnTo>
                    <a:pt x="1894" y="1755"/>
                  </a:lnTo>
                  <a:lnTo>
                    <a:pt x="1946" y="1742"/>
                  </a:lnTo>
                  <a:lnTo>
                    <a:pt x="1997" y="1725"/>
                  </a:lnTo>
                  <a:lnTo>
                    <a:pt x="2046" y="1708"/>
                  </a:lnTo>
                  <a:lnTo>
                    <a:pt x="2096" y="1688"/>
                  </a:lnTo>
                  <a:lnTo>
                    <a:pt x="2143" y="1666"/>
                  </a:lnTo>
                  <a:lnTo>
                    <a:pt x="2191" y="1643"/>
                  </a:lnTo>
                  <a:lnTo>
                    <a:pt x="2237" y="1618"/>
                  </a:lnTo>
                  <a:lnTo>
                    <a:pt x="2281" y="1592"/>
                  </a:lnTo>
                  <a:lnTo>
                    <a:pt x="2325" y="1562"/>
                  </a:lnTo>
                  <a:lnTo>
                    <a:pt x="2368" y="1533"/>
                  </a:lnTo>
                  <a:lnTo>
                    <a:pt x="2408" y="1501"/>
                  </a:lnTo>
                  <a:lnTo>
                    <a:pt x="2448" y="1468"/>
                  </a:lnTo>
                  <a:lnTo>
                    <a:pt x="2487" y="1434"/>
                  </a:lnTo>
                  <a:lnTo>
                    <a:pt x="2525" y="1397"/>
                  </a:lnTo>
                  <a:lnTo>
                    <a:pt x="2560" y="1359"/>
                  </a:lnTo>
                  <a:lnTo>
                    <a:pt x="2594" y="1322"/>
                  </a:lnTo>
                  <a:lnTo>
                    <a:pt x="2627" y="1280"/>
                  </a:lnTo>
                  <a:lnTo>
                    <a:pt x="2658" y="1239"/>
                  </a:lnTo>
                  <a:lnTo>
                    <a:pt x="2689" y="1196"/>
                  </a:lnTo>
                  <a:lnTo>
                    <a:pt x="2716" y="1153"/>
                  </a:lnTo>
                  <a:lnTo>
                    <a:pt x="2743" y="1108"/>
                  </a:lnTo>
                  <a:lnTo>
                    <a:pt x="2768" y="1062"/>
                  </a:lnTo>
                  <a:lnTo>
                    <a:pt x="2790" y="1015"/>
                  </a:lnTo>
                  <a:lnTo>
                    <a:pt x="2812" y="966"/>
                  </a:lnTo>
                  <a:lnTo>
                    <a:pt x="2832" y="918"/>
                  </a:lnTo>
                  <a:lnTo>
                    <a:pt x="2848" y="867"/>
                  </a:lnTo>
                  <a:lnTo>
                    <a:pt x="2728" y="987"/>
                  </a:lnTo>
                  <a:lnTo>
                    <a:pt x="2728" y="987"/>
                  </a:lnTo>
                  <a:lnTo>
                    <a:pt x="2721" y="994"/>
                  </a:lnTo>
                  <a:lnTo>
                    <a:pt x="2711" y="999"/>
                  </a:lnTo>
                  <a:lnTo>
                    <a:pt x="2702" y="1002"/>
                  </a:lnTo>
                  <a:lnTo>
                    <a:pt x="2691" y="1003"/>
                  </a:lnTo>
                  <a:lnTo>
                    <a:pt x="2691" y="1003"/>
                  </a:lnTo>
                  <a:lnTo>
                    <a:pt x="2681" y="1002"/>
                  </a:lnTo>
                  <a:lnTo>
                    <a:pt x="2671" y="999"/>
                  </a:lnTo>
                  <a:lnTo>
                    <a:pt x="2662" y="994"/>
                  </a:lnTo>
                  <a:lnTo>
                    <a:pt x="2653" y="987"/>
                  </a:lnTo>
                  <a:lnTo>
                    <a:pt x="2415" y="749"/>
                  </a:lnTo>
                  <a:lnTo>
                    <a:pt x="2415" y="749"/>
                  </a:lnTo>
                  <a:lnTo>
                    <a:pt x="2403" y="782"/>
                  </a:lnTo>
                  <a:lnTo>
                    <a:pt x="2390" y="813"/>
                  </a:lnTo>
                  <a:lnTo>
                    <a:pt x="2375" y="844"/>
                  </a:lnTo>
                  <a:lnTo>
                    <a:pt x="2359" y="875"/>
                  </a:lnTo>
                  <a:lnTo>
                    <a:pt x="2343" y="905"/>
                  </a:lnTo>
                  <a:lnTo>
                    <a:pt x="2325" y="933"/>
                  </a:lnTo>
                  <a:lnTo>
                    <a:pt x="2306" y="961"/>
                  </a:lnTo>
                  <a:lnTo>
                    <a:pt x="2286" y="990"/>
                  </a:lnTo>
                  <a:lnTo>
                    <a:pt x="2265" y="1016"/>
                  </a:lnTo>
                  <a:lnTo>
                    <a:pt x="2243" y="1042"/>
                  </a:lnTo>
                  <a:lnTo>
                    <a:pt x="2220" y="1066"/>
                  </a:lnTo>
                  <a:lnTo>
                    <a:pt x="2196" y="1091"/>
                  </a:lnTo>
                  <a:lnTo>
                    <a:pt x="2172" y="1114"/>
                  </a:lnTo>
                  <a:lnTo>
                    <a:pt x="2146" y="1136"/>
                  </a:lnTo>
                  <a:lnTo>
                    <a:pt x="2120" y="1157"/>
                  </a:lnTo>
                  <a:lnTo>
                    <a:pt x="2093" y="1179"/>
                  </a:lnTo>
                  <a:lnTo>
                    <a:pt x="2064" y="1198"/>
                  </a:lnTo>
                  <a:lnTo>
                    <a:pt x="2036" y="1215"/>
                  </a:lnTo>
                  <a:lnTo>
                    <a:pt x="2006" y="1233"/>
                  </a:lnTo>
                  <a:lnTo>
                    <a:pt x="1976" y="1249"/>
                  </a:lnTo>
                  <a:lnTo>
                    <a:pt x="1945" y="1264"/>
                  </a:lnTo>
                  <a:lnTo>
                    <a:pt x="1914" y="1278"/>
                  </a:lnTo>
                  <a:lnTo>
                    <a:pt x="1882" y="1291"/>
                  </a:lnTo>
                  <a:lnTo>
                    <a:pt x="1849" y="1301"/>
                  </a:lnTo>
                  <a:lnTo>
                    <a:pt x="1816" y="1312"/>
                  </a:lnTo>
                  <a:lnTo>
                    <a:pt x="1782" y="1320"/>
                  </a:lnTo>
                  <a:lnTo>
                    <a:pt x="1748" y="1329"/>
                  </a:lnTo>
                  <a:lnTo>
                    <a:pt x="1713" y="1334"/>
                  </a:lnTo>
                  <a:lnTo>
                    <a:pt x="1678" y="1339"/>
                  </a:lnTo>
                  <a:lnTo>
                    <a:pt x="1643" y="1343"/>
                  </a:lnTo>
                  <a:lnTo>
                    <a:pt x="1606" y="1345"/>
                  </a:lnTo>
                  <a:lnTo>
                    <a:pt x="1569" y="1346"/>
                  </a:lnTo>
                  <a:lnTo>
                    <a:pt x="1569" y="1346"/>
                  </a:lnTo>
                  <a:lnTo>
                    <a:pt x="1523" y="1345"/>
                  </a:lnTo>
                  <a:lnTo>
                    <a:pt x="1478" y="1342"/>
                  </a:lnTo>
                  <a:lnTo>
                    <a:pt x="1434" y="1336"/>
                  </a:lnTo>
                  <a:lnTo>
                    <a:pt x="1389" y="1327"/>
                  </a:lnTo>
                  <a:lnTo>
                    <a:pt x="1345" y="1318"/>
                  </a:lnTo>
                  <a:lnTo>
                    <a:pt x="1303" y="1306"/>
                  </a:lnTo>
                  <a:lnTo>
                    <a:pt x="1261" y="1292"/>
                  </a:lnTo>
                  <a:lnTo>
                    <a:pt x="1221" y="1275"/>
                  </a:lnTo>
                  <a:lnTo>
                    <a:pt x="1181" y="1258"/>
                  </a:lnTo>
                  <a:lnTo>
                    <a:pt x="1142" y="1238"/>
                  </a:lnTo>
                  <a:lnTo>
                    <a:pt x="1104" y="1216"/>
                  </a:lnTo>
                  <a:lnTo>
                    <a:pt x="1069" y="1193"/>
                  </a:lnTo>
                  <a:lnTo>
                    <a:pt x="1033" y="1168"/>
                  </a:lnTo>
                  <a:lnTo>
                    <a:pt x="999" y="1141"/>
                  </a:lnTo>
                  <a:lnTo>
                    <a:pt x="966" y="1114"/>
                  </a:lnTo>
                  <a:lnTo>
                    <a:pt x="935" y="1083"/>
                  </a:lnTo>
                  <a:lnTo>
                    <a:pt x="906" y="1052"/>
                  </a:lnTo>
                  <a:lnTo>
                    <a:pt x="877" y="1019"/>
                  </a:lnTo>
                  <a:lnTo>
                    <a:pt x="850" y="986"/>
                  </a:lnTo>
                  <a:lnTo>
                    <a:pt x="825" y="951"/>
                  </a:lnTo>
                  <a:lnTo>
                    <a:pt x="803" y="914"/>
                  </a:lnTo>
                  <a:lnTo>
                    <a:pt x="781" y="876"/>
                  </a:lnTo>
                  <a:lnTo>
                    <a:pt x="760" y="839"/>
                  </a:lnTo>
                  <a:lnTo>
                    <a:pt x="743" y="798"/>
                  </a:lnTo>
                  <a:lnTo>
                    <a:pt x="727" y="757"/>
                  </a:lnTo>
                  <a:lnTo>
                    <a:pt x="713" y="716"/>
                  </a:lnTo>
                  <a:lnTo>
                    <a:pt x="700" y="673"/>
                  </a:lnTo>
                  <a:lnTo>
                    <a:pt x="691" y="630"/>
                  </a:lnTo>
                  <a:lnTo>
                    <a:pt x="683" y="586"/>
                  </a:lnTo>
                  <a:lnTo>
                    <a:pt x="677" y="541"/>
                  </a:lnTo>
                  <a:lnTo>
                    <a:pt x="674" y="495"/>
                  </a:lnTo>
                  <a:lnTo>
                    <a:pt x="673" y="449"/>
                  </a:lnTo>
                  <a:lnTo>
                    <a:pt x="897" y="449"/>
                  </a:lnTo>
                  <a:lnTo>
                    <a:pt x="449" y="0"/>
                  </a:lnTo>
                  <a:lnTo>
                    <a:pt x="0" y="449"/>
                  </a:lnTo>
                  <a:lnTo>
                    <a:pt x="224" y="449"/>
                  </a:lnTo>
                  <a:close/>
                </a:path>
              </a:pathLst>
            </a:custGeom>
            <a:solidFill>
              <a:srgbClr val="BC23D5"/>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21" name="Freeform 7"/>
            <p:cNvSpPr>
              <a:spLocks/>
            </p:cNvSpPr>
            <p:nvPr/>
          </p:nvSpPr>
          <p:spPr bwMode="auto">
            <a:xfrm>
              <a:off x="2128" y="799"/>
              <a:ext cx="2849" cy="1794"/>
            </a:xfrm>
            <a:custGeom>
              <a:avLst/>
              <a:gdLst>
                <a:gd name="T0" fmla="*/ 2623 w 2849"/>
                <a:gd name="T1" fmla="*/ 1311 h 1794"/>
                <a:gd name="T2" fmla="*/ 2618 w 2849"/>
                <a:gd name="T3" fmla="*/ 1208 h 1794"/>
                <a:gd name="T4" fmla="*/ 2603 w 2849"/>
                <a:gd name="T5" fmla="*/ 1106 h 1794"/>
                <a:gd name="T6" fmla="*/ 2582 w 2849"/>
                <a:gd name="T7" fmla="*/ 1008 h 1794"/>
                <a:gd name="T8" fmla="*/ 2554 w 2849"/>
                <a:gd name="T9" fmla="*/ 914 h 1794"/>
                <a:gd name="T10" fmla="*/ 2518 w 2849"/>
                <a:gd name="T11" fmla="*/ 822 h 1794"/>
                <a:gd name="T12" fmla="*/ 2477 w 2849"/>
                <a:gd name="T13" fmla="*/ 732 h 1794"/>
                <a:gd name="T14" fmla="*/ 2430 w 2849"/>
                <a:gd name="T15" fmla="*/ 647 h 1794"/>
                <a:gd name="T16" fmla="*/ 2377 w 2849"/>
                <a:gd name="T17" fmla="*/ 567 h 1794"/>
                <a:gd name="T18" fmla="*/ 2318 w 2849"/>
                <a:gd name="T19" fmla="*/ 489 h 1794"/>
                <a:gd name="T20" fmla="*/ 2253 w 2849"/>
                <a:gd name="T21" fmla="*/ 417 h 1794"/>
                <a:gd name="T22" fmla="*/ 2183 w 2849"/>
                <a:gd name="T23" fmla="*/ 350 h 1794"/>
                <a:gd name="T24" fmla="*/ 2110 w 2849"/>
                <a:gd name="T25" fmla="*/ 287 h 1794"/>
                <a:gd name="T26" fmla="*/ 2031 w 2849"/>
                <a:gd name="T27" fmla="*/ 229 h 1794"/>
                <a:gd name="T28" fmla="*/ 1948 w 2849"/>
                <a:gd name="T29" fmla="*/ 178 h 1794"/>
                <a:gd name="T30" fmla="*/ 1862 w 2849"/>
                <a:gd name="T31" fmla="*/ 132 h 1794"/>
                <a:gd name="T32" fmla="*/ 1772 w 2849"/>
                <a:gd name="T33" fmla="*/ 93 h 1794"/>
                <a:gd name="T34" fmla="*/ 1679 w 2849"/>
                <a:gd name="T35" fmla="*/ 60 h 1794"/>
                <a:gd name="T36" fmla="*/ 1583 w 2849"/>
                <a:gd name="T37" fmla="*/ 34 h 1794"/>
                <a:gd name="T38" fmla="*/ 1484 w 2849"/>
                <a:gd name="T39" fmla="*/ 15 h 1794"/>
                <a:gd name="T40" fmla="*/ 1382 w 2849"/>
                <a:gd name="T41" fmla="*/ 4 h 1794"/>
                <a:gd name="T42" fmla="*/ 1278 w 2849"/>
                <a:gd name="T43" fmla="*/ 0 h 1794"/>
                <a:gd name="T44" fmla="*/ 1167 w 2849"/>
                <a:gd name="T45" fmla="*/ 4 h 1794"/>
                <a:gd name="T46" fmla="*/ 1007 w 2849"/>
                <a:gd name="T47" fmla="*/ 27 h 1794"/>
                <a:gd name="T48" fmla="*/ 852 w 2849"/>
                <a:gd name="T49" fmla="*/ 68 h 1794"/>
                <a:gd name="T50" fmla="*/ 704 w 2849"/>
                <a:gd name="T51" fmla="*/ 128 h 1794"/>
                <a:gd name="T52" fmla="*/ 568 w 2849"/>
                <a:gd name="T53" fmla="*/ 203 h 1794"/>
                <a:gd name="T54" fmla="*/ 440 w 2849"/>
                <a:gd name="T55" fmla="*/ 293 h 1794"/>
                <a:gd name="T56" fmla="*/ 324 w 2849"/>
                <a:gd name="T57" fmla="*/ 397 h 1794"/>
                <a:gd name="T58" fmla="*/ 222 w 2849"/>
                <a:gd name="T59" fmla="*/ 514 h 1794"/>
                <a:gd name="T60" fmla="*/ 132 w 2849"/>
                <a:gd name="T61" fmla="*/ 641 h 1794"/>
                <a:gd name="T62" fmla="*/ 57 w 2849"/>
                <a:gd name="T63" fmla="*/ 779 h 1794"/>
                <a:gd name="T64" fmla="*/ 0 w 2849"/>
                <a:gd name="T65" fmla="*/ 927 h 1794"/>
                <a:gd name="T66" fmla="*/ 128 w 2849"/>
                <a:gd name="T67" fmla="*/ 801 h 1794"/>
                <a:gd name="T68" fmla="*/ 158 w 2849"/>
                <a:gd name="T69" fmla="*/ 791 h 1794"/>
                <a:gd name="T70" fmla="*/ 178 w 2849"/>
                <a:gd name="T71" fmla="*/ 795 h 1794"/>
                <a:gd name="T72" fmla="*/ 433 w 2849"/>
                <a:gd name="T73" fmla="*/ 1045 h 1794"/>
                <a:gd name="T74" fmla="*/ 459 w 2849"/>
                <a:gd name="T75" fmla="*/ 981 h 1794"/>
                <a:gd name="T76" fmla="*/ 506 w 2849"/>
                <a:gd name="T77" fmla="*/ 890 h 1794"/>
                <a:gd name="T78" fmla="*/ 563 w 2849"/>
                <a:gd name="T79" fmla="*/ 805 h 1794"/>
                <a:gd name="T80" fmla="*/ 628 w 2849"/>
                <a:gd name="T81" fmla="*/ 727 h 1794"/>
                <a:gd name="T82" fmla="*/ 702 w 2849"/>
                <a:gd name="T83" fmla="*/ 658 h 1794"/>
                <a:gd name="T84" fmla="*/ 784 w 2849"/>
                <a:gd name="T85" fmla="*/ 596 h 1794"/>
                <a:gd name="T86" fmla="*/ 872 w 2849"/>
                <a:gd name="T87" fmla="*/ 546 h 1794"/>
                <a:gd name="T88" fmla="*/ 967 w 2849"/>
                <a:gd name="T89" fmla="*/ 504 h 1794"/>
                <a:gd name="T90" fmla="*/ 1066 w 2849"/>
                <a:gd name="T91" fmla="*/ 473 h 1794"/>
                <a:gd name="T92" fmla="*/ 1171 w 2849"/>
                <a:gd name="T93" fmla="*/ 455 h 1794"/>
                <a:gd name="T94" fmla="*/ 1278 w 2849"/>
                <a:gd name="T95" fmla="*/ 448 h 1794"/>
                <a:gd name="T96" fmla="*/ 1371 w 2849"/>
                <a:gd name="T97" fmla="*/ 452 h 1794"/>
                <a:gd name="T98" fmla="*/ 1503 w 2849"/>
                <a:gd name="T99" fmla="*/ 476 h 1794"/>
                <a:gd name="T100" fmla="*/ 1628 w 2849"/>
                <a:gd name="T101" fmla="*/ 518 h 1794"/>
                <a:gd name="T102" fmla="*/ 1744 w 2849"/>
                <a:gd name="T103" fmla="*/ 577 h 1794"/>
                <a:gd name="T104" fmla="*/ 1850 w 2849"/>
                <a:gd name="T105" fmla="*/ 653 h 1794"/>
                <a:gd name="T106" fmla="*/ 1943 w 2849"/>
                <a:gd name="T107" fmla="*/ 742 h 1794"/>
                <a:gd name="T108" fmla="*/ 2022 w 2849"/>
                <a:gd name="T109" fmla="*/ 843 h 1794"/>
                <a:gd name="T110" fmla="*/ 2087 w 2849"/>
                <a:gd name="T111" fmla="*/ 956 h 1794"/>
                <a:gd name="T112" fmla="*/ 2136 w 2849"/>
                <a:gd name="T113" fmla="*/ 1078 h 1794"/>
                <a:gd name="T114" fmla="*/ 2165 w 2849"/>
                <a:gd name="T115" fmla="*/ 1208 h 1794"/>
                <a:gd name="T116" fmla="*/ 2176 w 2849"/>
                <a:gd name="T117" fmla="*/ 1345 h 1794"/>
                <a:gd name="T118" fmla="*/ 2849 w 2849"/>
                <a:gd name="T119" fmla="*/ 1345 h 1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49" h="1794">
                  <a:moveTo>
                    <a:pt x="2625" y="1345"/>
                  </a:moveTo>
                  <a:lnTo>
                    <a:pt x="2625" y="1345"/>
                  </a:lnTo>
                  <a:lnTo>
                    <a:pt x="2623" y="1311"/>
                  </a:lnTo>
                  <a:lnTo>
                    <a:pt x="2622" y="1276"/>
                  </a:lnTo>
                  <a:lnTo>
                    <a:pt x="2620" y="1242"/>
                  </a:lnTo>
                  <a:lnTo>
                    <a:pt x="2618" y="1208"/>
                  </a:lnTo>
                  <a:lnTo>
                    <a:pt x="2614" y="1174"/>
                  </a:lnTo>
                  <a:lnTo>
                    <a:pt x="2609" y="1141"/>
                  </a:lnTo>
                  <a:lnTo>
                    <a:pt x="2603" y="1106"/>
                  </a:lnTo>
                  <a:lnTo>
                    <a:pt x="2597" y="1075"/>
                  </a:lnTo>
                  <a:lnTo>
                    <a:pt x="2590" y="1041"/>
                  </a:lnTo>
                  <a:lnTo>
                    <a:pt x="2582" y="1008"/>
                  </a:lnTo>
                  <a:lnTo>
                    <a:pt x="2574" y="977"/>
                  </a:lnTo>
                  <a:lnTo>
                    <a:pt x="2564" y="945"/>
                  </a:lnTo>
                  <a:lnTo>
                    <a:pt x="2554" y="914"/>
                  </a:lnTo>
                  <a:lnTo>
                    <a:pt x="2543" y="882"/>
                  </a:lnTo>
                  <a:lnTo>
                    <a:pt x="2531" y="851"/>
                  </a:lnTo>
                  <a:lnTo>
                    <a:pt x="2518" y="822"/>
                  </a:lnTo>
                  <a:lnTo>
                    <a:pt x="2505" y="791"/>
                  </a:lnTo>
                  <a:lnTo>
                    <a:pt x="2491" y="762"/>
                  </a:lnTo>
                  <a:lnTo>
                    <a:pt x="2477" y="732"/>
                  </a:lnTo>
                  <a:lnTo>
                    <a:pt x="2462" y="704"/>
                  </a:lnTo>
                  <a:lnTo>
                    <a:pt x="2446" y="675"/>
                  </a:lnTo>
                  <a:lnTo>
                    <a:pt x="2430" y="647"/>
                  </a:lnTo>
                  <a:lnTo>
                    <a:pt x="2412" y="620"/>
                  </a:lnTo>
                  <a:lnTo>
                    <a:pt x="2394" y="593"/>
                  </a:lnTo>
                  <a:lnTo>
                    <a:pt x="2377" y="567"/>
                  </a:lnTo>
                  <a:lnTo>
                    <a:pt x="2357" y="540"/>
                  </a:lnTo>
                  <a:lnTo>
                    <a:pt x="2338" y="515"/>
                  </a:lnTo>
                  <a:lnTo>
                    <a:pt x="2318" y="489"/>
                  </a:lnTo>
                  <a:lnTo>
                    <a:pt x="2296" y="464"/>
                  </a:lnTo>
                  <a:lnTo>
                    <a:pt x="2275" y="440"/>
                  </a:lnTo>
                  <a:lnTo>
                    <a:pt x="2253" y="417"/>
                  </a:lnTo>
                  <a:lnTo>
                    <a:pt x="2230" y="393"/>
                  </a:lnTo>
                  <a:lnTo>
                    <a:pt x="2207" y="371"/>
                  </a:lnTo>
                  <a:lnTo>
                    <a:pt x="2183" y="350"/>
                  </a:lnTo>
                  <a:lnTo>
                    <a:pt x="2159" y="328"/>
                  </a:lnTo>
                  <a:lnTo>
                    <a:pt x="2135" y="307"/>
                  </a:lnTo>
                  <a:lnTo>
                    <a:pt x="2110" y="287"/>
                  </a:lnTo>
                  <a:lnTo>
                    <a:pt x="2084" y="267"/>
                  </a:lnTo>
                  <a:lnTo>
                    <a:pt x="2058" y="248"/>
                  </a:lnTo>
                  <a:lnTo>
                    <a:pt x="2031" y="229"/>
                  </a:lnTo>
                  <a:lnTo>
                    <a:pt x="2003" y="211"/>
                  </a:lnTo>
                  <a:lnTo>
                    <a:pt x="1976" y="195"/>
                  </a:lnTo>
                  <a:lnTo>
                    <a:pt x="1948" y="178"/>
                  </a:lnTo>
                  <a:lnTo>
                    <a:pt x="1920" y="162"/>
                  </a:lnTo>
                  <a:lnTo>
                    <a:pt x="1891" y="146"/>
                  </a:lnTo>
                  <a:lnTo>
                    <a:pt x="1862" y="132"/>
                  </a:lnTo>
                  <a:lnTo>
                    <a:pt x="1832" y="118"/>
                  </a:lnTo>
                  <a:lnTo>
                    <a:pt x="1803" y="105"/>
                  </a:lnTo>
                  <a:lnTo>
                    <a:pt x="1772" y="93"/>
                  </a:lnTo>
                  <a:lnTo>
                    <a:pt x="1741" y="81"/>
                  </a:lnTo>
                  <a:lnTo>
                    <a:pt x="1711" y="71"/>
                  </a:lnTo>
                  <a:lnTo>
                    <a:pt x="1679" y="60"/>
                  </a:lnTo>
                  <a:lnTo>
                    <a:pt x="1647" y="51"/>
                  </a:lnTo>
                  <a:lnTo>
                    <a:pt x="1615" y="43"/>
                  </a:lnTo>
                  <a:lnTo>
                    <a:pt x="1583" y="34"/>
                  </a:lnTo>
                  <a:lnTo>
                    <a:pt x="1550" y="27"/>
                  </a:lnTo>
                  <a:lnTo>
                    <a:pt x="1517" y="20"/>
                  </a:lnTo>
                  <a:lnTo>
                    <a:pt x="1484" y="15"/>
                  </a:lnTo>
                  <a:lnTo>
                    <a:pt x="1450" y="11"/>
                  </a:lnTo>
                  <a:lnTo>
                    <a:pt x="1417" y="7"/>
                  </a:lnTo>
                  <a:lnTo>
                    <a:pt x="1382" y="4"/>
                  </a:lnTo>
                  <a:lnTo>
                    <a:pt x="1348" y="1"/>
                  </a:lnTo>
                  <a:lnTo>
                    <a:pt x="1314" y="0"/>
                  </a:lnTo>
                  <a:lnTo>
                    <a:pt x="1278" y="0"/>
                  </a:lnTo>
                  <a:lnTo>
                    <a:pt x="1278" y="0"/>
                  </a:lnTo>
                  <a:lnTo>
                    <a:pt x="1223" y="1"/>
                  </a:lnTo>
                  <a:lnTo>
                    <a:pt x="1167" y="4"/>
                  </a:lnTo>
                  <a:lnTo>
                    <a:pt x="1113" y="9"/>
                  </a:lnTo>
                  <a:lnTo>
                    <a:pt x="1060" y="18"/>
                  </a:lnTo>
                  <a:lnTo>
                    <a:pt x="1007" y="27"/>
                  </a:lnTo>
                  <a:lnTo>
                    <a:pt x="954" y="39"/>
                  </a:lnTo>
                  <a:lnTo>
                    <a:pt x="903" y="53"/>
                  </a:lnTo>
                  <a:lnTo>
                    <a:pt x="852" y="68"/>
                  </a:lnTo>
                  <a:lnTo>
                    <a:pt x="801" y="86"/>
                  </a:lnTo>
                  <a:lnTo>
                    <a:pt x="753" y="106"/>
                  </a:lnTo>
                  <a:lnTo>
                    <a:pt x="704" y="128"/>
                  </a:lnTo>
                  <a:lnTo>
                    <a:pt x="658" y="151"/>
                  </a:lnTo>
                  <a:lnTo>
                    <a:pt x="612" y="176"/>
                  </a:lnTo>
                  <a:lnTo>
                    <a:pt x="568" y="203"/>
                  </a:lnTo>
                  <a:lnTo>
                    <a:pt x="524" y="231"/>
                  </a:lnTo>
                  <a:lnTo>
                    <a:pt x="481" y="261"/>
                  </a:lnTo>
                  <a:lnTo>
                    <a:pt x="440" y="293"/>
                  </a:lnTo>
                  <a:lnTo>
                    <a:pt x="400" y="326"/>
                  </a:lnTo>
                  <a:lnTo>
                    <a:pt x="362" y="361"/>
                  </a:lnTo>
                  <a:lnTo>
                    <a:pt x="324" y="397"/>
                  </a:lnTo>
                  <a:lnTo>
                    <a:pt x="289" y="435"/>
                  </a:lnTo>
                  <a:lnTo>
                    <a:pt x="255" y="473"/>
                  </a:lnTo>
                  <a:lnTo>
                    <a:pt x="222" y="514"/>
                  </a:lnTo>
                  <a:lnTo>
                    <a:pt x="190" y="555"/>
                  </a:lnTo>
                  <a:lnTo>
                    <a:pt x="160" y="597"/>
                  </a:lnTo>
                  <a:lnTo>
                    <a:pt x="132" y="641"/>
                  </a:lnTo>
                  <a:lnTo>
                    <a:pt x="106" y="686"/>
                  </a:lnTo>
                  <a:lnTo>
                    <a:pt x="81" y="732"/>
                  </a:lnTo>
                  <a:lnTo>
                    <a:pt x="57" y="779"/>
                  </a:lnTo>
                  <a:lnTo>
                    <a:pt x="36" y="828"/>
                  </a:lnTo>
                  <a:lnTo>
                    <a:pt x="17" y="877"/>
                  </a:lnTo>
                  <a:lnTo>
                    <a:pt x="0" y="927"/>
                  </a:lnTo>
                  <a:lnTo>
                    <a:pt x="120" y="806"/>
                  </a:lnTo>
                  <a:lnTo>
                    <a:pt x="120" y="806"/>
                  </a:lnTo>
                  <a:lnTo>
                    <a:pt x="128" y="801"/>
                  </a:lnTo>
                  <a:lnTo>
                    <a:pt x="138" y="795"/>
                  </a:lnTo>
                  <a:lnTo>
                    <a:pt x="147" y="792"/>
                  </a:lnTo>
                  <a:lnTo>
                    <a:pt x="158" y="791"/>
                  </a:lnTo>
                  <a:lnTo>
                    <a:pt x="158" y="791"/>
                  </a:lnTo>
                  <a:lnTo>
                    <a:pt x="167" y="792"/>
                  </a:lnTo>
                  <a:lnTo>
                    <a:pt x="178" y="795"/>
                  </a:lnTo>
                  <a:lnTo>
                    <a:pt x="186" y="801"/>
                  </a:lnTo>
                  <a:lnTo>
                    <a:pt x="194" y="806"/>
                  </a:lnTo>
                  <a:lnTo>
                    <a:pt x="433" y="1045"/>
                  </a:lnTo>
                  <a:lnTo>
                    <a:pt x="433" y="1045"/>
                  </a:lnTo>
                  <a:lnTo>
                    <a:pt x="446" y="1013"/>
                  </a:lnTo>
                  <a:lnTo>
                    <a:pt x="459" y="981"/>
                  </a:lnTo>
                  <a:lnTo>
                    <a:pt x="473" y="951"/>
                  </a:lnTo>
                  <a:lnTo>
                    <a:pt x="488" y="920"/>
                  </a:lnTo>
                  <a:lnTo>
                    <a:pt x="506" y="890"/>
                  </a:lnTo>
                  <a:lnTo>
                    <a:pt x="524" y="861"/>
                  </a:lnTo>
                  <a:lnTo>
                    <a:pt x="543" y="832"/>
                  </a:lnTo>
                  <a:lnTo>
                    <a:pt x="563" y="805"/>
                  </a:lnTo>
                  <a:lnTo>
                    <a:pt x="584" y="778"/>
                  </a:lnTo>
                  <a:lnTo>
                    <a:pt x="605" y="752"/>
                  </a:lnTo>
                  <a:lnTo>
                    <a:pt x="628" y="727"/>
                  </a:lnTo>
                  <a:lnTo>
                    <a:pt x="653" y="704"/>
                  </a:lnTo>
                  <a:lnTo>
                    <a:pt x="677" y="680"/>
                  </a:lnTo>
                  <a:lnTo>
                    <a:pt x="702" y="658"/>
                  </a:lnTo>
                  <a:lnTo>
                    <a:pt x="729" y="636"/>
                  </a:lnTo>
                  <a:lnTo>
                    <a:pt x="756" y="616"/>
                  </a:lnTo>
                  <a:lnTo>
                    <a:pt x="784" y="596"/>
                  </a:lnTo>
                  <a:lnTo>
                    <a:pt x="813" y="579"/>
                  </a:lnTo>
                  <a:lnTo>
                    <a:pt x="843" y="561"/>
                  </a:lnTo>
                  <a:lnTo>
                    <a:pt x="872" y="546"/>
                  </a:lnTo>
                  <a:lnTo>
                    <a:pt x="903" y="530"/>
                  </a:lnTo>
                  <a:lnTo>
                    <a:pt x="935" y="516"/>
                  </a:lnTo>
                  <a:lnTo>
                    <a:pt x="967" y="504"/>
                  </a:lnTo>
                  <a:lnTo>
                    <a:pt x="1000" y="492"/>
                  </a:lnTo>
                  <a:lnTo>
                    <a:pt x="1033" y="482"/>
                  </a:lnTo>
                  <a:lnTo>
                    <a:pt x="1066" y="473"/>
                  </a:lnTo>
                  <a:lnTo>
                    <a:pt x="1100" y="465"/>
                  </a:lnTo>
                  <a:lnTo>
                    <a:pt x="1136" y="459"/>
                  </a:lnTo>
                  <a:lnTo>
                    <a:pt x="1171" y="455"/>
                  </a:lnTo>
                  <a:lnTo>
                    <a:pt x="1206" y="451"/>
                  </a:lnTo>
                  <a:lnTo>
                    <a:pt x="1242" y="449"/>
                  </a:lnTo>
                  <a:lnTo>
                    <a:pt x="1278" y="448"/>
                  </a:lnTo>
                  <a:lnTo>
                    <a:pt x="1278" y="448"/>
                  </a:lnTo>
                  <a:lnTo>
                    <a:pt x="1324" y="449"/>
                  </a:lnTo>
                  <a:lnTo>
                    <a:pt x="1371" y="452"/>
                  </a:lnTo>
                  <a:lnTo>
                    <a:pt x="1415" y="458"/>
                  </a:lnTo>
                  <a:lnTo>
                    <a:pt x="1459" y="466"/>
                  </a:lnTo>
                  <a:lnTo>
                    <a:pt x="1503" y="476"/>
                  </a:lnTo>
                  <a:lnTo>
                    <a:pt x="1545" y="489"/>
                  </a:lnTo>
                  <a:lnTo>
                    <a:pt x="1587" y="503"/>
                  </a:lnTo>
                  <a:lnTo>
                    <a:pt x="1628" y="518"/>
                  </a:lnTo>
                  <a:lnTo>
                    <a:pt x="1668" y="536"/>
                  </a:lnTo>
                  <a:lnTo>
                    <a:pt x="1706" y="556"/>
                  </a:lnTo>
                  <a:lnTo>
                    <a:pt x="1744" y="577"/>
                  </a:lnTo>
                  <a:lnTo>
                    <a:pt x="1780" y="601"/>
                  </a:lnTo>
                  <a:lnTo>
                    <a:pt x="1816" y="626"/>
                  </a:lnTo>
                  <a:lnTo>
                    <a:pt x="1850" y="653"/>
                  </a:lnTo>
                  <a:lnTo>
                    <a:pt x="1882" y="681"/>
                  </a:lnTo>
                  <a:lnTo>
                    <a:pt x="1913" y="711"/>
                  </a:lnTo>
                  <a:lnTo>
                    <a:pt x="1943" y="742"/>
                  </a:lnTo>
                  <a:lnTo>
                    <a:pt x="1970" y="775"/>
                  </a:lnTo>
                  <a:lnTo>
                    <a:pt x="1998" y="809"/>
                  </a:lnTo>
                  <a:lnTo>
                    <a:pt x="2022" y="843"/>
                  </a:lnTo>
                  <a:lnTo>
                    <a:pt x="2046" y="880"/>
                  </a:lnTo>
                  <a:lnTo>
                    <a:pt x="2067" y="917"/>
                  </a:lnTo>
                  <a:lnTo>
                    <a:pt x="2087" y="956"/>
                  </a:lnTo>
                  <a:lnTo>
                    <a:pt x="2105" y="995"/>
                  </a:lnTo>
                  <a:lnTo>
                    <a:pt x="2122" y="1037"/>
                  </a:lnTo>
                  <a:lnTo>
                    <a:pt x="2136" y="1078"/>
                  </a:lnTo>
                  <a:lnTo>
                    <a:pt x="2148" y="1121"/>
                  </a:lnTo>
                  <a:lnTo>
                    <a:pt x="2158" y="1164"/>
                  </a:lnTo>
                  <a:lnTo>
                    <a:pt x="2165" y="1208"/>
                  </a:lnTo>
                  <a:lnTo>
                    <a:pt x="2171" y="1254"/>
                  </a:lnTo>
                  <a:lnTo>
                    <a:pt x="2175" y="1299"/>
                  </a:lnTo>
                  <a:lnTo>
                    <a:pt x="2176" y="1345"/>
                  </a:lnTo>
                  <a:lnTo>
                    <a:pt x="1952" y="1345"/>
                  </a:lnTo>
                  <a:lnTo>
                    <a:pt x="2400" y="1794"/>
                  </a:lnTo>
                  <a:lnTo>
                    <a:pt x="2849" y="1345"/>
                  </a:lnTo>
                  <a:lnTo>
                    <a:pt x="2625" y="1345"/>
                  </a:lnTo>
                  <a:close/>
                </a:path>
              </a:pathLst>
            </a:custGeom>
            <a:gradFill rotWithShape="1">
              <a:gsLst>
                <a:gs pos="0">
                  <a:srgbClr val="004BFF"/>
                </a:gs>
                <a:gs pos="100000">
                  <a:srgbClr val="00C8FF"/>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sp>
        <p:nvSpPr>
          <p:cNvPr id="22" name="WordArt 8"/>
          <p:cNvSpPr>
            <a:spLocks noChangeArrowheads="1" noChangeShapeType="1" noTextEdit="1"/>
          </p:cNvSpPr>
          <p:nvPr/>
        </p:nvSpPr>
        <p:spPr bwMode="auto">
          <a:xfrm rot="5400000">
            <a:off x="5969795" y="3512343"/>
            <a:ext cx="1938335" cy="692152"/>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spcFirstLastPara="1" wrap="none" fromWordArt="1">
            <a:prstTxWarp prst="textArchUp">
              <a:avLst>
                <a:gd name="adj" fmla="val 13041411"/>
              </a:avLst>
            </a:prstTxWarp>
          </a:bodyPr>
          <a:lstStyle/>
          <a:p>
            <a:pPr algn="ctr" latinLnBrk="1"/>
            <a:r>
              <a:rPr kumimoji="1" lang="zh-CN" altLang="en-US" sz="800" kern="10" dirty="0" smtClean="0">
                <a:latin typeface="Arial Black"/>
                <a:ea typeface="굴림" charset="-127"/>
              </a:rPr>
              <a:t>应用价值</a:t>
            </a:r>
          </a:p>
        </p:txBody>
      </p:sp>
      <p:sp>
        <p:nvSpPr>
          <p:cNvPr id="23" name="WordArt 9"/>
          <p:cNvSpPr>
            <a:spLocks noChangeArrowheads="1" noChangeShapeType="1" noTextEdit="1"/>
          </p:cNvSpPr>
          <p:nvPr/>
        </p:nvSpPr>
        <p:spPr bwMode="auto">
          <a:xfrm rot="-5400000">
            <a:off x="4096913" y="3817936"/>
            <a:ext cx="1635125" cy="49213"/>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spcFirstLastPara="1" wrap="none" fromWordArt="1">
            <a:prstTxWarp prst="textArchUp">
              <a:avLst>
                <a:gd name="adj" fmla="val 12276418"/>
              </a:avLst>
            </a:prstTxWarp>
          </a:bodyPr>
          <a:lstStyle/>
          <a:p>
            <a:pPr algn="ctr" latinLnBrk="1"/>
            <a:r>
              <a:rPr kumimoji="1" lang="zh-CN" altLang="en-US" sz="100" kern="10" dirty="0" smtClean="0">
                <a:latin typeface="Arial Black"/>
                <a:ea typeface="굴림" charset="-127"/>
              </a:rPr>
              <a:t>共识价值</a:t>
            </a:r>
          </a:p>
        </p:txBody>
      </p:sp>
      <p:sp>
        <p:nvSpPr>
          <p:cNvPr id="24" name="Text Box 10"/>
          <p:cNvSpPr txBox="1">
            <a:spLocks noChangeArrowheads="1"/>
          </p:cNvSpPr>
          <p:nvPr/>
        </p:nvSpPr>
        <p:spPr bwMode="auto">
          <a:xfrm>
            <a:off x="5366683" y="3651822"/>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latinLnBrk="1"/>
            <a:r>
              <a:rPr kumimoji="1" lang="zh-CN" altLang="en-US" sz="2400" b="1" dirty="0" smtClean="0">
                <a:solidFill>
                  <a:srgbClr val="000000"/>
                </a:solidFill>
                <a:latin typeface="Arial Black" pitchFamily="34" charset="0"/>
                <a:ea typeface="굴림" charset="-127"/>
              </a:rPr>
              <a:t>价值来源</a:t>
            </a:r>
            <a:endParaRPr kumimoji="1" lang="en-US" altLang="ko-KR" sz="2400" b="1" dirty="0" smtClean="0">
              <a:solidFill>
                <a:srgbClr val="000000"/>
              </a:solidFill>
              <a:latin typeface="Arial Black" pitchFamily="34" charset="0"/>
              <a:ea typeface="굴림" charset="-127"/>
            </a:endParaRPr>
          </a:p>
        </p:txBody>
      </p:sp>
      <p:sp>
        <p:nvSpPr>
          <p:cNvPr id="25" name="AutoShape 11"/>
          <p:cNvSpPr>
            <a:spLocks noChangeArrowheads="1"/>
          </p:cNvSpPr>
          <p:nvPr/>
        </p:nvSpPr>
        <p:spPr bwMode="auto">
          <a:xfrm>
            <a:off x="572939" y="1327150"/>
            <a:ext cx="3576786" cy="5060464"/>
          </a:xfrm>
          <a:prstGeom prst="roundRect">
            <a:avLst>
              <a:gd name="adj" fmla="val 5528"/>
            </a:avLst>
          </a:prstGeom>
          <a:solidFill>
            <a:schemeClr val="tx1">
              <a:alpha val="10001"/>
            </a:schemeClr>
          </a:solidFill>
          <a:ln w="19050" cap="rnd" algn="ctr">
            <a:solidFill>
              <a:srgbClr val="9E9E9E"/>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26" name="Text Box 12"/>
          <p:cNvSpPr txBox="1">
            <a:spLocks noChangeArrowheads="1"/>
          </p:cNvSpPr>
          <p:nvPr/>
        </p:nvSpPr>
        <p:spPr bwMode="auto">
          <a:xfrm>
            <a:off x="656357" y="1422400"/>
            <a:ext cx="3409951" cy="4939814"/>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1400" b="1" dirty="0" smtClean="0">
                <a:latin typeface="+mn-ea"/>
                <a:cs typeface="+mn-ea"/>
              </a:rPr>
              <a:t>社群建设产生共识，共识铸造价值</a:t>
            </a:r>
            <a:endParaRPr lang="en-US" altLang="zh-CN" sz="1400" b="1" dirty="0" smtClean="0">
              <a:latin typeface="+mn-ea"/>
              <a:cs typeface="+mn-ea"/>
            </a:endParaRPr>
          </a:p>
          <a:p>
            <a:pPr>
              <a:lnSpc>
                <a:spcPct val="150000"/>
              </a:lnSpc>
            </a:pPr>
            <a:r>
              <a:rPr lang="zh-CN" altLang="en-US" sz="1400" dirty="0" smtClean="0">
                <a:latin typeface="+mn-ea"/>
                <a:cs typeface="+mn-ea"/>
              </a:rPr>
              <a:t>目前</a:t>
            </a:r>
            <a:r>
              <a:rPr lang="en-US" altLang="zh-CN" sz="1400" dirty="0">
                <a:latin typeface="+mn-ea"/>
                <a:cs typeface="+mn-ea"/>
              </a:rPr>
              <a:t>M</a:t>
            </a:r>
            <a:r>
              <a:rPr lang="zh-CN" altLang="en-US" sz="1400" dirty="0">
                <a:latin typeface="+mn-ea"/>
                <a:cs typeface="+mn-ea"/>
              </a:rPr>
              <a:t>链社群建设的非常好，以上海社群为例，</a:t>
            </a:r>
            <a:r>
              <a:rPr lang="en-US" altLang="zh-CN" sz="1400" dirty="0">
                <a:latin typeface="+mn-ea"/>
                <a:cs typeface="+mn-ea"/>
              </a:rPr>
              <a:t>2018</a:t>
            </a:r>
            <a:r>
              <a:rPr lang="zh-CN" altLang="en-US" sz="1400" dirty="0">
                <a:latin typeface="+mn-ea"/>
                <a:cs typeface="+mn-ea"/>
              </a:rPr>
              <a:t>年</a:t>
            </a:r>
            <a:r>
              <a:rPr lang="en-US" altLang="zh-CN" sz="1400" dirty="0">
                <a:latin typeface="+mn-ea"/>
                <a:cs typeface="+mn-ea"/>
              </a:rPr>
              <a:t>2</a:t>
            </a:r>
            <a:r>
              <a:rPr lang="zh-CN" altLang="en-US" sz="1400" dirty="0">
                <a:latin typeface="+mn-ea"/>
                <a:cs typeface="+mn-ea"/>
              </a:rPr>
              <a:t>月建立，目前社群已经有</a:t>
            </a:r>
            <a:endParaRPr lang="en-US" altLang="zh-CN" sz="1400" dirty="0">
              <a:latin typeface="+mn-ea"/>
              <a:cs typeface="+mn-ea"/>
            </a:endParaRPr>
          </a:p>
          <a:p>
            <a:pPr>
              <a:lnSpc>
                <a:spcPct val="150000"/>
              </a:lnSpc>
            </a:pPr>
            <a:r>
              <a:rPr lang="zh-CN" altLang="en-US" sz="1400" dirty="0" smtClean="0">
                <a:latin typeface="+mn-ea"/>
                <a:cs typeface="+mn-ea"/>
              </a:rPr>
              <a:t>近</a:t>
            </a:r>
            <a:r>
              <a:rPr lang="en-US" altLang="zh-CN" sz="1400" dirty="0" smtClean="0">
                <a:latin typeface="+mn-ea"/>
                <a:cs typeface="+mn-ea"/>
              </a:rPr>
              <a:t>3000</a:t>
            </a:r>
            <a:r>
              <a:rPr lang="zh-CN" altLang="en-US" sz="1400" dirty="0" smtClean="0">
                <a:latin typeface="+mn-ea"/>
                <a:cs typeface="+mn-ea"/>
              </a:rPr>
              <a:t>个</a:t>
            </a:r>
            <a:r>
              <a:rPr lang="zh-CN" altLang="en-US" sz="1400" dirty="0">
                <a:latin typeface="+mn-ea"/>
                <a:cs typeface="+mn-ea"/>
              </a:rPr>
              <a:t>玩家，且玩家多来自于金融公司、顶尖</a:t>
            </a:r>
            <a:r>
              <a:rPr lang="en-US" altLang="zh-CN" sz="1400" dirty="0">
                <a:latin typeface="+mn-ea"/>
                <a:cs typeface="+mn-ea"/>
              </a:rPr>
              <a:t>IT</a:t>
            </a:r>
            <a:r>
              <a:rPr lang="zh-CN" altLang="en-US" sz="1400" dirty="0">
                <a:latin typeface="+mn-ea"/>
                <a:cs typeface="+mn-ea"/>
              </a:rPr>
              <a:t>公司、互联网公司、商业大咖等各行各业的精英组成，大家都有着共同的目标，一起推动</a:t>
            </a:r>
            <a:r>
              <a:rPr lang="en-US" altLang="zh-CN" sz="1400" dirty="0">
                <a:latin typeface="+mn-ea"/>
                <a:cs typeface="+mn-ea"/>
              </a:rPr>
              <a:t>M</a:t>
            </a:r>
            <a:r>
              <a:rPr lang="zh-CN" altLang="en-US" sz="1400" dirty="0">
                <a:latin typeface="+mn-ea"/>
                <a:cs typeface="+mn-ea"/>
              </a:rPr>
              <a:t>链的发展。很多</a:t>
            </a:r>
            <a:r>
              <a:rPr lang="en-US" altLang="zh-CN" sz="1400" dirty="0">
                <a:latin typeface="+mn-ea"/>
                <a:cs typeface="+mn-ea"/>
              </a:rPr>
              <a:t>M</a:t>
            </a:r>
            <a:r>
              <a:rPr lang="zh-CN" altLang="en-US" sz="1400" dirty="0">
                <a:latin typeface="+mn-ea"/>
                <a:cs typeface="+mn-ea"/>
              </a:rPr>
              <a:t>链玩家其经营的酒店、餐厅、养生场所、各种产品等都已经自发接受</a:t>
            </a:r>
            <a:r>
              <a:rPr lang="en-US" altLang="zh-CN" sz="1400" dirty="0">
                <a:latin typeface="+mn-ea"/>
                <a:cs typeface="+mn-ea"/>
              </a:rPr>
              <a:t>M</a:t>
            </a:r>
            <a:r>
              <a:rPr lang="zh-CN" altLang="en-US" sz="1400" dirty="0">
                <a:latin typeface="+mn-ea"/>
                <a:cs typeface="+mn-ea"/>
              </a:rPr>
              <a:t>链的支付！随着玩家的不断增加，我们坚定的认为</a:t>
            </a:r>
            <a:r>
              <a:rPr lang="en-US" altLang="zh-CN" sz="1400" dirty="0">
                <a:latin typeface="+mn-ea"/>
                <a:cs typeface="+mn-ea"/>
              </a:rPr>
              <a:t>M</a:t>
            </a:r>
            <a:r>
              <a:rPr lang="zh-CN" altLang="en-US" sz="1400" dirty="0">
                <a:latin typeface="+mn-ea"/>
                <a:cs typeface="+mn-ea"/>
              </a:rPr>
              <a:t>链的共识价值仍会持续的提高。如比特币本身并没有应用价值，但全球玩家对其形成了价值共识，才推动了比特币从没有价格到几块钱在到最高的时候突破了</a:t>
            </a:r>
            <a:r>
              <a:rPr lang="en-US" altLang="zh-CN" sz="1400" dirty="0">
                <a:latin typeface="+mn-ea"/>
                <a:cs typeface="+mn-ea"/>
              </a:rPr>
              <a:t>13</a:t>
            </a:r>
            <a:r>
              <a:rPr lang="zh-CN" altLang="en-US" sz="1400" dirty="0">
                <a:latin typeface="+mn-ea"/>
                <a:cs typeface="+mn-ea"/>
              </a:rPr>
              <a:t>万一枚</a:t>
            </a:r>
            <a:r>
              <a:rPr lang="zh-CN" altLang="en-US" sz="1400" dirty="0" smtClean="0">
                <a:latin typeface="+mn-ea"/>
                <a:cs typeface="+mn-ea"/>
              </a:rPr>
              <a:t>。</a:t>
            </a:r>
            <a:r>
              <a:rPr lang="zh-CN" altLang="en-US" sz="1400" b="1" dirty="0" smtClean="0">
                <a:latin typeface="+mn-ea"/>
                <a:cs typeface="+mn-ea"/>
              </a:rPr>
              <a:t>共识不仅是上涨共识，也有下跌的持有共识！</a:t>
            </a:r>
            <a:endParaRPr lang="en-US" altLang="zh-CN" sz="1400" b="1" dirty="0">
              <a:latin typeface="+mn-ea"/>
              <a:cs typeface="+mn-ea"/>
            </a:endParaRPr>
          </a:p>
        </p:txBody>
      </p:sp>
      <p:sp>
        <p:nvSpPr>
          <p:cNvPr id="29" name="AutoShape 11"/>
          <p:cNvSpPr>
            <a:spLocks noChangeArrowheads="1"/>
          </p:cNvSpPr>
          <p:nvPr/>
        </p:nvSpPr>
        <p:spPr bwMode="auto">
          <a:xfrm>
            <a:off x="8027839" y="1327150"/>
            <a:ext cx="3576786" cy="5060464"/>
          </a:xfrm>
          <a:prstGeom prst="roundRect">
            <a:avLst>
              <a:gd name="adj" fmla="val 5528"/>
            </a:avLst>
          </a:prstGeom>
          <a:solidFill>
            <a:schemeClr val="tx1">
              <a:alpha val="10001"/>
            </a:schemeClr>
          </a:solidFill>
          <a:ln w="19050" cap="rnd" algn="ctr">
            <a:solidFill>
              <a:srgbClr val="9E9E9E"/>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30" name="Text Box 12"/>
          <p:cNvSpPr txBox="1">
            <a:spLocks noChangeArrowheads="1"/>
          </p:cNvSpPr>
          <p:nvPr/>
        </p:nvSpPr>
        <p:spPr bwMode="auto">
          <a:xfrm>
            <a:off x="8111257" y="1423437"/>
            <a:ext cx="3493368" cy="2677656"/>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1400" b="1" dirty="0" smtClean="0">
                <a:latin typeface="+mn-ea"/>
                <a:cs typeface="+mn-ea"/>
              </a:rPr>
              <a:t>应用产生生态，生态催生价值！</a:t>
            </a:r>
            <a:endParaRPr lang="en-US" altLang="zh-CN" sz="1400" dirty="0">
              <a:latin typeface="+mn-ea"/>
              <a:cs typeface="+mn-ea"/>
            </a:endParaRPr>
          </a:p>
          <a:p>
            <a:pPr>
              <a:lnSpc>
                <a:spcPct val="150000"/>
              </a:lnSpc>
            </a:pPr>
            <a:r>
              <a:rPr lang="en-US" altLang="zh-CN" sz="1400" dirty="0" smtClean="0">
                <a:latin typeface="+mn-ea"/>
                <a:cs typeface="+mn-ea"/>
              </a:rPr>
              <a:t>M</a:t>
            </a:r>
            <a:r>
              <a:rPr lang="zh-CN" altLang="en-US" sz="1400" dirty="0" smtClean="0">
                <a:latin typeface="+mn-ea"/>
                <a:cs typeface="+mn-ea"/>
              </a:rPr>
              <a:t>链</a:t>
            </a:r>
            <a:r>
              <a:rPr lang="zh-CN" altLang="en-US" sz="1400" dirty="0">
                <a:latin typeface="+mn-ea"/>
                <a:cs typeface="+mn-ea"/>
              </a:rPr>
              <a:t>聚焦在游戏产业，公有链开发之后，将形成稳定的生态，游戏行业巨大的产业蛋糕将极大的促进这个应用闭环的发展。</a:t>
            </a:r>
            <a:r>
              <a:rPr lang="en-US" altLang="zh-TW" sz="1400" dirty="0">
                <a:latin typeface="+mn-ea"/>
                <a:cs typeface="+mn-ea"/>
              </a:rPr>
              <a:t>M</a:t>
            </a:r>
            <a:r>
              <a:rPr lang="zh-CN" altLang="en-US" sz="1400" dirty="0">
                <a:latin typeface="+mn-ea"/>
                <a:cs typeface="+mn-ea"/>
              </a:rPr>
              <a:t>链团队中有多人具备传统游戏开发、游戏运营、</a:t>
            </a:r>
            <a:r>
              <a:rPr lang="en-US" altLang="zh-CN" sz="1400" dirty="0">
                <a:latin typeface="+mn-ea"/>
                <a:cs typeface="+mn-ea"/>
              </a:rPr>
              <a:t>IPO</a:t>
            </a:r>
            <a:r>
              <a:rPr lang="zh-CN" altLang="en-US" sz="1400" dirty="0">
                <a:latin typeface="+mn-ea"/>
                <a:cs typeface="+mn-ea"/>
              </a:rPr>
              <a:t>、券商、期货、数字货币、市场推广等领域的工作经验有利于促进生态的建设。</a:t>
            </a:r>
            <a:endParaRPr lang="en-US" altLang="zh-CN" sz="1400" dirty="0">
              <a:latin typeface="+mn-ea"/>
              <a:cs typeface="+mn-ea"/>
            </a:endParaRPr>
          </a:p>
        </p:txBody>
      </p:sp>
    </p:spTree>
    <p:extLst>
      <p:ext uri="{BB962C8B-B14F-4D97-AF65-F5344CB8AC3E}">
        <p14:creationId xmlns:p14="http://schemas.microsoft.com/office/powerpoint/2010/main" val="3339891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9364"/>
            <a:ext cx="3534924"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M</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链</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共识价值分析</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922508" y="1120259"/>
            <a:ext cx="10937200" cy="1200329"/>
          </a:xfrm>
          <a:prstGeom prst="rect">
            <a:avLst/>
          </a:prstGeom>
          <a:noFill/>
        </p:spPr>
        <p:txBody>
          <a:bodyPr wrap="square" rtlCol="0">
            <a:spAutoFit/>
          </a:bodyPr>
          <a:lstStyle/>
          <a:p>
            <a:r>
              <a:rPr lang="en-US" altLang="zh-CN" dirty="0" smtClean="0"/>
              <a:t>M</a:t>
            </a:r>
            <a:r>
              <a:rPr lang="zh-CN" altLang="en-US" dirty="0" smtClean="0"/>
              <a:t>链社群构建方式能够有效的解决社群建设经典三问：</a:t>
            </a:r>
            <a:endParaRPr lang="en-US" altLang="zh-CN" dirty="0" smtClean="0"/>
          </a:p>
          <a:p>
            <a:r>
              <a:rPr lang="en-US" altLang="zh-CN" dirty="0" smtClean="0"/>
              <a:t>1</a:t>
            </a:r>
            <a:r>
              <a:rPr lang="zh-CN" altLang="en-US" dirty="0" smtClean="0"/>
              <a:t>）你解决了什么根本性问题，以至于我加入你？（加入社群）</a:t>
            </a:r>
            <a:r>
              <a:rPr lang="en-US" altLang="zh-CN" dirty="0" smtClean="0"/>
              <a:t>---</a:t>
            </a:r>
            <a:r>
              <a:rPr lang="zh-CN" altLang="en-US" dirty="0" smtClean="0"/>
              <a:t>解决刚需</a:t>
            </a:r>
            <a:endParaRPr lang="en-US" altLang="zh-CN" dirty="0" smtClean="0"/>
          </a:p>
          <a:p>
            <a:r>
              <a:rPr lang="en-US" altLang="zh-CN" dirty="0" smtClean="0"/>
              <a:t>2</a:t>
            </a:r>
            <a:r>
              <a:rPr lang="zh-CN" altLang="en-US" dirty="0" smtClean="0"/>
              <a:t>）还将我的亲朋好友、同学同事都邀请进来（扩散裂变）</a:t>
            </a:r>
            <a:r>
              <a:rPr lang="en-US" altLang="zh-CN" dirty="0" smtClean="0"/>
              <a:t>---</a:t>
            </a:r>
            <a:r>
              <a:rPr lang="zh-CN" altLang="en-US" dirty="0" smtClean="0"/>
              <a:t>情感链接</a:t>
            </a:r>
            <a:r>
              <a:rPr lang="en-US" altLang="zh-CN" dirty="0" smtClean="0"/>
              <a:t/>
            </a:r>
            <a:br>
              <a:rPr lang="en-US" altLang="zh-CN" dirty="0" smtClean="0"/>
            </a:br>
            <a:r>
              <a:rPr lang="en-US" altLang="zh-CN" dirty="0" smtClean="0"/>
              <a:t>3</a:t>
            </a:r>
            <a:r>
              <a:rPr lang="zh-CN" altLang="en-US" dirty="0" smtClean="0"/>
              <a:t>、还今天来明天来后天来，天天来（留存活跃）</a:t>
            </a:r>
            <a:r>
              <a:rPr lang="en-US" altLang="zh-CN" dirty="0" smtClean="0"/>
              <a:t>---</a:t>
            </a:r>
            <a:r>
              <a:rPr lang="zh-CN" altLang="en-US" dirty="0" smtClean="0"/>
              <a:t>文化认同</a:t>
            </a:r>
            <a:endParaRPr lang="zh-CN" altLang="en-US" dirty="0"/>
          </a:p>
        </p:txBody>
      </p:sp>
      <p:pic>
        <p:nvPicPr>
          <p:cNvPr id="2054" name="Picture 6" descr="http://www.xinyaonews.com/uploads/allimg/170317/3-1F31G5012S54.jpg"/>
          <p:cNvPicPr>
            <a:picLocks noChangeAspect="1" noChangeArrowheads="1"/>
          </p:cNvPicPr>
          <p:nvPr/>
        </p:nvPicPr>
        <p:blipFill rotWithShape="1">
          <a:blip r:embed="rId2">
            <a:extLst>
              <a:ext uri="{28A0092B-C50C-407E-A947-70E740481C1C}">
                <a14:useLocalDpi xmlns:a14="http://schemas.microsoft.com/office/drawing/2010/main" val="0"/>
              </a:ext>
            </a:extLst>
          </a:blip>
          <a:srcRect l="5709" r="6134"/>
          <a:stretch/>
        </p:blipFill>
        <p:spPr bwMode="auto">
          <a:xfrm>
            <a:off x="857740" y="3305174"/>
            <a:ext cx="4508500" cy="30357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84145" y="2771259"/>
            <a:ext cx="3079750" cy="369332"/>
          </a:xfrm>
          <a:prstGeom prst="rect">
            <a:avLst/>
          </a:prstGeom>
          <a:noFill/>
        </p:spPr>
        <p:txBody>
          <a:bodyPr wrap="square" rtlCol="0">
            <a:spAutoFit/>
          </a:bodyPr>
          <a:lstStyle/>
          <a:p>
            <a:r>
              <a:rPr lang="zh-CN" altLang="en-US" dirty="0" smtClean="0"/>
              <a:t>马斯洛需求层次理论</a:t>
            </a:r>
            <a:endParaRPr lang="zh-CN" altLang="en-US" dirty="0"/>
          </a:p>
        </p:txBody>
      </p:sp>
      <p:sp>
        <p:nvSpPr>
          <p:cNvPr id="6" name="右箭头 5"/>
          <p:cNvSpPr/>
          <p:nvPr/>
        </p:nvSpPr>
        <p:spPr>
          <a:xfrm>
            <a:off x="5899150" y="3709648"/>
            <a:ext cx="368300" cy="1905000"/>
          </a:xfrm>
          <a:prstGeom prst="rightArrow">
            <a:avLst/>
          </a:prstGeom>
          <a:solidFill>
            <a:schemeClr val="accent1">
              <a:lumMod val="60000"/>
              <a:lumOff val="40000"/>
            </a:schemeClr>
          </a:solidFill>
          <a:ln>
            <a:solidFill>
              <a:srgbClr val="4A9C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6483349" y="3353031"/>
            <a:ext cx="3643345" cy="2940050"/>
            <a:chOff x="6502399" y="3305174"/>
            <a:chExt cx="3643345" cy="2940050"/>
          </a:xfrm>
        </p:grpSpPr>
        <p:sp>
          <p:nvSpPr>
            <p:cNvPr id="8" name="等腰三角形 7"/>
            <p:cNvSpPr/>
            <p:nvPr/>
          </p:nvSpPr>
          <p:spPr>
            <a:xfrm>
              <a:off x="6502399" y="3305174"/>
              <a:ext cx="3643345" cy="294005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flipV="1">
              <a:off x="7080250" y="5327650"/>
              <a:ext cx="2484000" cy="6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7524750" y="4597400"/>
              <a:ext cx="1584000" cy="635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52332" y="4095750"/>
              <a:ext cx="1225550" cy="415498"/>
            </a:xfrm>
            <a:prstGeom prst="rect">
              <a:avLst/>
            </a:prstGeom>
            <a:noFill/>
          </p:spPr>
          <p:txBody>
            <a:bodyPr wrap="square" rtlCol="0">
              <a:spAutoFit/>
            </a:bodyPr>
            <a:lstStyle/>
            <a:p>
              <a:r>
                <a:rPr lang="zh-CN" altLang="en-US" sz="1050" dirty="0" smtClean="0"/>
                <a:t>共同认可的长期目标和价值观</a:t>
              </a:r>
              <a:endParaRPr lang="zh-CN" altLang="en-US" sz="1050" dirty="0"/>
            </a:p>
          </p:txBody>
        </p:sp>
        <p:sp>
          <p:nvSpPr>
            <p:cNvPr id="25" name="TextBox 24"/>
            <p:cNvSpPr txBox="1"/>
            <p:nvPr/>
          </p:nvSpPr>
          <p:spPr>
            <a:xfrm>
              <a:off x="7372350" y="4810313"/>
              <a:ext cx="1968500" cy="430887"/>
            </a:xfrm>
            <a:prstGeom prst="rect">
              <a:avLst/>
            </a:prstGeom>
            <a:noFill/>
          </p:spPr>
          <p:txBody>
            <a:bodyPr wrap="square" rtlCol="0">
              <a:spAutoFit/>
            </a:bodyPr>
            <a:lstStyle/>
            <a:p>
              <a:r>
                <a:rPr lang="zh-CN" altLang="en-US" sz="1100" dirty="0" smtClean="0"/>
                <a:t>炫耀、寻找共鸣、链接</a:t>
              </a:r>
              <a:endParaRPr lang="en-US" altLang="zh-CN" sz="1100" dirty="0" smtClean="0"/>
            </a:p>
            <a:p>
              <a:r>
                <a:rPr lang="zh-CN" altLang="en-US" sz="1100" dirty="0" smtClean="0"/>
                <a:t>荣誉、事件、关系、兴趣等</a:t>
              </a:r>
              <a:endParaRPr lang="zh-CN" altLang="en-US" sz="1100" dirty="0"/>
            </a:p>
          </p:txBody>
        </p:sp>
        <p:sp>
          <p:nvSpPr>
            <p:cNvPr id="28" name="TextBox 27"/>
            <p:cNvSpPr txBox="1"/>
            <p:nvPr/>
          </p:nvSpPr>
          <p:spPr>
            <a:xfrm>
              <a:off x="7212582" y="5673913"/>
              <a:ext cx="1651000" cy="307777"/>
            </a:xfrm>
            <a:prstGeom prst="rect">
              <a:avLst/>
            </a:prstGeom>
            <a:noFill/>
          </p:spPr>
          <p:txBody>
            <a:bodyPr wrap="square" rtlCol="0">
              <a:spAutoFit/>
            </a:bodyPr>
            <a:lstStyle/>
            <a:p>
              <a:r>
                <a:rPr lang="zh-CN" altLang="en-US" sz="1400" dirty="0" smtClean="0"/>
                <a:t>             经济激励</a:t>
              </a:r>
              <a:endParaRPr lang="zh-CN" altLang="en-US" sz="1400" dirty="0"/>
            </a:p>
          </p:txBody>
        </p:sp>
      </p:grpSp>
      <p:cxnSp>
        <p:nvCxnSpPr>
          <p:cNvPr id="14" name="直接连接符 13"/>
          <p:cNvCxnSpPr/>
          <p:nvPr/>
        </p:nvCxnSpPr>
        <p:spPr>
          <a:xfrm flipV="1">
            <a:off x="8896350" y="3949700"/>
            <a:ext cx="648850" cy="635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625044" y="3778250"/>
            <a:ext cx="1263650" cy="369332"/>
          </a:xfrm>
          <a:prstGeom prst="rect">
            <a:avLst/>
          </a:prstGeom>
          <a:noFill/>
        </p:spPr>
        <p:txBody>
          <a:bodyPr wrap="square" rtlCol="0">
            <a:spAutoFit/>
          </a:bodyPr>
          <a:lstStyle/>
          <a:p>
            <a:r>
              <a:rPr lang="zh-CN" altLang="en-US" dirty="0" smtClean="0"/>
              <a:t>文化驱动</a:t>
            </a:r>
            <a:endParaRPr lang="zh-CN" altLang="en-US" sz="2400" dirty="0"/>
          </a:p>
        </p:txBody>
      </p:sp>
      <p:cxnSp>
        <p:nvCxnSpPr>
          <p:cNvPr id="31" name="直接连接符 30"/>
          <p:cNvCxnSpPr/>
          <p:nvPr/>
        </p:nvCxnSpPr>
        <p:spPr>
          <a:xfrm flipV="1">
            <a:off x="9373175" y="4966948"/>
            <a:ext cx="648850" cy="635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0022025" y="4795498"/>
            <a:ext cx="1263650" cy="369332"/>
          </a:xfrm>
          <a:prstGeom prst="rect">
            <a:avLst/>
          </a:prstGeom>
          <a:noFill/>
        </p:spPr>
        <p:txBody>
          <a:bodyPr wrap="square" rtlCol="0">
            <a:spAutoFit/>
          </a:bodyPr>
          <a:lstStyle/>
          <a:p>
            <a:r>
              <a:rPr lang="zh-CN" altLang="en-US" dirty="0" smtClean="0"/>
              <a:t>情感驱动</a:t>
            </a:r>
            <a:endParaRPr lang="zh-CN" altLang="en-US" dirty="0"/>
          </a:p>
        </p:txBody>
      </p:sp>
      <p:cxnSp>
        <p:nvCxnSpPr>
          <p:cNvPr id="33" name="直接连接符 32"/>
          <p:cNvCxnSpPr/>
          <p:nvPr/>
        </p:nvCxnSpPr>
        <p:spPr>
          <a:xfrm flipV="1">
            <a:off x="9855775" y="5786098"/>
            <a:ext cx="648850" cy="635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0504625" y="5614648"/>
            <a:ext cx="1263650" cy="369332"/>
          </a:xfrm>
          <a:prstGeom prst="rect">
            <a:avLst/>
          </a:prstGeom>
          <a:noFill/>
        </p:spPr>
        <p:txBody>
          <a:bodyPr wrap="square" rtlCol="0">
            <a:spAutoFit/>
          </a:bodyPr>
          <a:lstStyle/>
          <a:p>
            <a:r>
              <a:rPr lang="zh-CN" altLang="en-US" dirty="0" smtClean="0"/>
              <a:t>利益驱动</a:t>
            </a:r>
            <a:endParaRPr lang="zh-CN" altLang="en-US" dirty="0"/>
          </a:p>
        </p:txBody>
      </p:sp>
      <p:sp>
        <p:nvSpPr>
          <p:cNvPr id="35" name="TextBox 34"/>
          <p:cNvSpPr txBox="1"/>
          <p:nvPr/>
        </p:nvSpPr>
        <p:spPr>
          <a:xfrm>
            <a:off x="7409432" y="2768600"/>
            <a:ext cx="2140968" cy="369332"/>
          </a:xfrm>
          <a:prstGeom prst="rect">
            <a:avLst/>
          </a:prstGeom>
          <a:noFill/>
        </p:spPr>
        <p:txBody>
          <a:bodyPr wrap="square" rtlCol="0">
            <a:spAutoFit/>
          </a:bodyPr>
          <a:lstStyle/>
          <a:p>
            <a:r>
              <a:rPr lang="en-US" altLang="zh-CN" dirty="0" smtClean="0"/>
              <a:t>M</a:t>
            </a:r>
            <a:r>
              <a:rPr lang="zh-CN" altLang="en-US" dirty="0" smtClean="0"/>
              <a:t>链社群建设实践</a:t>
            </a:r>
            <a:endParaRPr lang="zh-CN" altLang="en-US" dirty="0"/>
          </a:p>
        </p:txBody>
      </p:sp>
    </p:spTree>
    <p:extLst>
      <p:ext uri="{BB962C8B-B14F-4D97-AF65-F5344CB8AC3E}">
        <p14:creationId xmlns:p14="http://schemas.microsoft.com/office/powerpoint/2010/main" val="2391653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9364"/>
            <a:ext cx="3534924"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M</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链</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应用价值分析</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41"/>
          <p:cNvSpPr>
            <a:spLocks noChangeArrowheads="1"/>
          </p:cNvSpPr>
          <p:nvPr/>
        </p:nvSpPr>
        <p:spPr bwMode="gray">
          <a:xfrm>
            <a:off x="3157906" y="1962150"/>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hlink">
                  <a:gamma/>
                  <a:tint val="20000"/>
                  <a:invGamma/>
                </a:schemeClr>
              </a:gs>
              <a:gs pos="100000">
                <a:schemeClr val="hlink"/>
              </a:gs>
            </a:gsLst>
            <a:lin ang="5400000" scaled="1"/>
          </a:gradFill>
          <a:ln w="9525">
            <a:solidFill>
              <a:srgbClr val="FEFFFF"/>
            </a:solidFill>
            <a:round/>
            <a:headEnd/>
            <a:tailEnd/>
          </a:ln>
          <a:effectLst>
            <a:outerShdw dist="35921" dir="2700000" algn="ctr" rotWithShape="0">
              <a:srgbClr val="080808">
                <a:alpha val="50000"/>
              </a:srgbClr>
            </a:outerShdw>
          </a:effectLst>
        </p:spPr>
        <p:txBody>
          <a:bodyPr wrap="none" anchor="ctr"/>
          <a:lstStyle/>
          <a:p>
            <a:pPr>
              <a:defRPr/>
            </a:pPr>
            <a:endParaRPr lang="zh-CN" altLang="en-US"/>
          </a:p>
        </p:txBody>
      </p:sp>
      <p:sp>
        <p:nvSpPr>
          <p:cNvPr id="12" name="矩形 11"/>
          <p:cNvSpPr/>
          <p:nvPr/>
        </p:nvSpPr>
        <p:spPr>
          <a:xfrm>
            <a:off x="3815130" y="1205561"/>
            <a:ext cx="8224469" cy="1754326"/>
          </a:xfrm>
          <a:prstGeom prst="rect">
            <a:avLst/>
          </a:prstGeom>
        </p:spPr>
        <p:txBody>
          <a:bodyPr wrap="square">
            <a:spAutoFit/>
          </a:bodyPr>
          <a:lstStyle/>
          <a:p>
            <a:r>
              <a:rPr lang="zh-CN" altLang="en-US" b="1" dirty="0" smtClean="0"/>
              <a:t>公有链建设：</a:t>
            </a:r>
            <a:r>
              <a:rPr lang="zh-CN" altLang="en-US" dirty="0" smtClean="0"/>
              <a:t>对于</a:t>
            </a:r>
            <a:r>
              <a:rPr lang="zh-CN" altLang="en-US" dirty="0"/>
              <a:t>目前整个数字货币市场而言，区块链项目仍需要遵循</a:t>
            </a:r>
            <a:r>
              <a:rPr lang="zh-CN" altLang="en-US" b="1" dirty="0"/>
              <a:t>“先底层公链，后行业应用”</a:t>
            </a:r>
            <a:r>
              <a:rPr lang="zh-CN" altLang="en-US" dirty="0"/>
              <a:t>的发展逻辑。目前，整个行业还非常初级，看似有很多研发中的应用，实际上，底层公链的性能尚未发展起来，故而在其上构建的各类</a:t>
            </a:r>
            <a:r>
              <a:rPr lang="en-US" altLang="zh-CN" dirty="0"/>
              <a:t>DAPP</a:t>
            </a:r>
            <a:r>
              <a:rPr lang="zh-CN" altLang="en-US" dirty="0"/>
              <a:t>的性能也会严重受限。正因为底层公链是重心和基础，而后行业应用才能健康蓬勃发展，</a:t>
            </a:r>
            <a:r>
              <a:rPr lang="en-US" altLang="zh-CN" dirty="0"/>
              <a:t>2018</a:t>
            </a:r>
            <a:r>
              <a:rPr lang="zh-CN" altLang="en-US" dirty="0"/>
              <a:t>年也就注定成为热门公链竞争的关键之年</a:t>
            </a:r>
            <a:r>
              <a:rPr lang="zh-CN" altLang="en-US" dirty="0" smtClean="0"/>
              <a:t>。</a:t>
            </a:r>
            <a:r>
              <a:rPr lang="en-US" altLang="zh-CN" dirty="0" smtClean="0"/>
              <a:t>M</a:t>
            </a:r>
            <a:r>
              <a:rPr lang="zh-CN" altLang="en-US" dirty="0" smtClean="0"/>
              <a:t>链主链预计年底开发上线！相应的区块链游戏也将上线，必然带来巨大的玩家流量！</a:t>
            </a:r>
            <a:endParaRPr lang="zh-CN" altLang="en-US" dirty="0"/>
          </a:p>
        </p:txBody>
      </p:sp>
      <p:sp>
        <p:nvSpPr>
          <p:cNvPr id="16" name="AutoShape 42"/>
          <p:cNvSpPr>
            <a:spLocks noChangeArrowheads="1"/>
          </p:cNvSpPr>
          <p:nvPr/>
        </p:nvSpPr>
        <p:spPr bwMode="gray">
          <a:xfrm>
            <a:off x="3957568" y="3485357"/>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accent1">
                  <a:gamma/>
                  <a:tint val="28627"/>
                  <a:invGamma/>
                </a:schemeClr>
              </a:gs>
              <a:gs pos="100000">
                <a:schemeClr val="accent1"/>
              </a:gs>
            </a:gsLst>
            <a:lin ang="5400000" scaled="1"/>
          </a:gradFill>
          <a:ln w="9525">
            <a:solidFill>
              <a:srgbClr val="FEFFFF"/>
            </a:solidFill>
            <a:round/>
            <a:headEnd/>
            <a:tailEnd/>
          </a:ln>
          <a:effectLst>
            <a:outerShdw dist="35921" dir="2700000" algn="ctr" rotWithShape="0">
              <a:srgbClr val="080808">
                <a:alpha val="50000"/>
              </a:srgbClr>
            </a:outerShdw>
          </a:effectLst>
        </p:spPr>
        <p:txBody>
          <a:bodyPr wrap="none" anchor="ctr"/>
          <a:lstStyle/>
          <a:p>
            <a:pPr>
              <a:defRPr/>
            </a:pPr>
            <a:endParaRPr lang="zh-CN" altLang="en-US"/>
          </a:p>
        </p:txBody>
      </p:sp>
      <p:sp>
        <p:nvSpPr>
          <p:cNvPr id="19" name="矩形 18"/>
          <p:cNvSpPr/>
          <p:nvPr/>
        </p:nvSpPr>
        <p:spPr>
          <a:xfrm>
            <a:off x="4765064" y="3240503"/>
            <a:ext cx="6324600" cy="1477328"/>
          </a:xfrm>
          <a:prstGeom prst="rect">
            <a:avLst/>
          </a:prstGeom>
        </p:spPr>
        <p:txBody>
          <a:bodyPr wrap="square">
            <a:spAutoFit/>
          </a:bodyPr>
          <a:lstStyle/>
          <a:p>
            <a:r>
              <a:rPr lang="zh-CN" altLang="en-US" b="1" dirty="0" smtClean="0"/>
              <a:t>行业前景巨大！</a:t>
            </a:r>
            <a:r>
              <a:rPr lang="zh-CN" altLang="en-US" dirty="0" smtClean="0"/>
              <a:t>游戏产业市场蛋糕巨大，且区块链能很好的解决游戏产业痛点</a:t>
            </a:r>
            <a:r>
              <a:rPr lang="zh-CN" altLang="en-US" dirty="0"/>
              <a:t>，</a:t>
            </a:r>
            <a:r>
              <a:rPr lang="zh-CN" altLang="en-US" dirty="0" smtClean="0"/>
              <a:t>解决</a:t>
            </a:r>
            <a:r>
              <a:rPr lang="zh-CN" altLang="en-US" dirty="0"/>
              <a:t>游戏装备和金钱无故丢失的方案。更进一步</a:t>
            </a:r>
            <a:r>
              <a:rPr lang="en-US" altLang="zh-CN" dirty="0" smtClean="0"/>
              <a:t>,</a:t>
            </a:r>
            <a:r>
              <a:rPr lang="zh-CN" altLang="en-US" dirty="0" smtClean="0"/>
              <a:t>游戏装备</a:t>
            </a:r>
            <a:r>
              <a:rPr lang="zh-CN" altLang="en-US" dirty="0"/>
              <a:t>和金钱不仅可以在</a:t>
            </a:r>
            <a:r>
              <a:rPr lang="en-US" altLang="zh-CN" dirty="0"/>
              <a:t>A</a:t>
            </a:r>
            <a:r>
              <a:rPr lang="zh-CN" altLang="en-US" dirty="0"/>
              <a:t>游戏中使用，还可以转到</a:t>
            </a:r>
            <a:r>
              <a:rPr lang="en-US" altLang="zh-CN" dirty="0"/>
              <a:t>B</a:t>
            </a:r>
            <a:r>
              <a:rPr lang="zh-CN" altLang="en-US" dirty="0"/>
              <a:t>游戏、</a:t>
            </a:r>
            <a:r>
              <a:rPr lang="en-US" altLang="zh-CN" dirty="0"/>
              <a:t>C</a:t>
            </a:r>
            <a:r>
              <a:rPr lang="zh-CN" altLang="en-US" dirty="0"/>
              <a:t>游戏中使用</a:t>
            </a:r>
            <a:r>
              <a:rPr lang="zh-CN" altLang="en-US" dirty="0" smtClean="0"/>
              <a:t>。因为</a:t>
            </a:r>
            <a:r>
              <a:rPr lang="zh-CN" altLang="en-US" dirty="0"/>
              <a:t>，这个装备和金钱是属于你的了，而不再属于游戏</a:t>
            </a:r>
            <a:r>
              <a:rPr lang="zh-CN" altLang="en-US" dirty="0" smtClean="0"/>
              <a:t>平台，解决了资产所有权的问题。</a:t>
            </a:r>
            <a:endParaRPr lang="zh-CN" altLang="en-US" dirty="0"/>
          </a:p>
        </p:txBody>
      </p:sp>
      <p:sp>
        <p:nvSpPr>
          <p:cNvPr id="21" name="AutoShape 24"/>
          <p:cNvSpPr>
            <a:spLocks noChangeArrowheads="1"/>
          </p:cNvSpPr>
          <p:nvPr/>
        </p:nvSpPr>
        <p:spPr bwMode="gray">
          <a:xfrm>
            <a:off x="4841070" y="5318800"/>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accent2"/>
              </a:gs>
              <a:gs pos="100000">
                <a:schemeClr val="accent2">
                  <a:gamma/>
                  <a:shade val="50980"/>
                  <a:invGamma/>
                </a:schemeClr>
              </a:gs>
            </a:gsLst>
            <a:lin ang="5400000" scaled="1"/>
          </a:gradFill>
          <a:ln w="9525">
            <a:solidFill>
              <a:srgbClr val="FEFFFF"/>
            </a:solidFill>
            <a:round/>
            <a:headEnd/>
            <a:tailEnd/>
          </a:ln>
          <a:effectLst>
            <a:outerShdw dist="35921" dir="2700000" algn="ctr" rotWithShape="0">
              <a:srgbClr val="080808">
                <a:alpha val="50000"/>
              </a:srgbClr>
            </a:outerShdw>
          </a:effectLst>
        </p:spPr>
        <p:txBody>
          <a:bodyPr wrap="none" anchor="ctr"/>
          <a:lstStyle/>
          <a:p>
            <a:pPr>
              <a:defRPr/>
            </a:pPr>
            <a:endParaRPr lang="zh-CN" altLang="en-US"/>
          </a:p>
        </p:txBody>
      </p:sp>
      <p:cxnSp>
        <p:nvCxnSpPr>
          <p:cNvPr id="17" name="直接连接符 16"/>
          <p:cNvCxnSpPr>
            <a:endCxn id="21" idx="2"/>
          </p:cNvCxnSpPr>
          <p:nvPr/>
        </p:nvCxnSpPr>
        <p:spPr>
          <a:xfrm flipV="1">
            <a:off x="2149730" y="5647413"/>
            <a:ext cx="2691340" cy="537487"/>
          </a:xfrm>
          <a:prstGeom prst="line">
            <a:avLst/>
          </a:prstGeom>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5568950" y="5167591"/>
            <a:ext cx="5969000" cy="1200329"/>
          </a:xfrm>
          <a:prstGeom prst="rect">
            <a:avLst/>
          </a:prstGeom>
        </p:spPr>
        <p:txBody>
          <a:bodyPr wrap="square">
            <a:spAutoFit/>
          </a:bodyPr>
          <a:lstStyle/>
          <a:p>
            <a:r>
              <a:rPr lang="zh-CN" altLang="en-US" b="1" dirty="0" smtClean="0"/>
              <a:t>布局</a:t>
            </a:r>
            <a:r>
              <a:rPr lang="en-US" altLang="zh-CN" b="1" dirty="0" smtClean="0"/>
              <a:t>IPFS</a:t>
            </a:r>
            <a:r>
              <a:rPr lang="zh-CN" altLang="en-US" b="1" dirty="0" smtClean="0"/>
              <a:t>智能节点！</a:t>
            </a:r>
            <a:r>
              <a:rPr lang="en-US" altLang="zh-CN" dirty="0" smtClean="0"/>
              <a:t>IPFS</a:t>
            </a:r>
            <a:r>
              <a:rPr lang="zh-CN" altLang="en-US" dirty="0" smtClean="0"/>
              <a:t>作为未来有可能颠覆传统</a:t>
            </a:r>
            <a:r>
              <a:rPr lang="en-US" altLang="zh-CN" dirty="0" smtClean="0"/>
              <a:t>HTTP</a:t>
            </a:r>
            <a:r>
              <a:rPr lang="zh-CN" altLang="en-US" dirty="0" smtClean="0"/>
              <a:t>传输协议的分布式存储与传输协议，可想象空间巨大。</a:t>
            </a:r>
            <a:r>
              <a:rPr lang="en-US" altLang="zh-CN" dirty="0" err="1" smtClean="0"/>
              <a:t>Mchain</a:t>
            </a:r>
            <a:r>
              <a:rPr lang="zh-CN" altLang="en-US" dirty="0" smtClean="0"/>
              <a:t>与其合作更有利于整个生态的构建！进而提升生态价值！</a:t>
            </a:r>
            <a:endParaRPr lang="zh-CN" altLang="en-US" dirty="0"/>
          </a:p>
        </p:txBody>
      </p:sp>
      <p:sp>
        <p:nvSpPr>
          <p:cNvPr id="18" name="Line 3"/>
          <p:cNvSpPr>
            <a:spLocks noChangeShapeType="1"/>
          </p:cNvSpPr>
          <p:nvPr/>
        </p:nvSpPr>
        <p:spPr bwMode="gray">
          <a:xfrm flipH="1">
            <a:off x="0" y="6400800"/>
            <a:ext cx="2819400" cy="228600"/>
          </a:xfrm>
          <a:prstGeom prst="line">
            <a:avLst/>
          </a:prstGeom>
          <a:noFill/>
          <a:ln w="9525">
            <a:solidFill>
              <a:srgbClr val="B2B2B2"/>
            </a:solidFill>
            <a:round/>
            <a:headEnd/>
            <a:tailEnd/>
          </a:ln>
        </p:spPr>
        <p:txBody>
          <a:bodyPr/>
          <a:lstStyle/>
          <a:p>
            <a:endParaRPr lang="zh-CN" altLang="en-US"/>
          </a:p>
        </p:txBody>
      </p:sp>
      <p:sp>
        <p:nvSpPr>
          <p:cNvPr id="20" name="Line 4"/>
          <p:cNvSpPr>
            <a:spLocks noChangeShapeType="1"/>
          </p:cNvSpPr>
          <p:nvPr/>
        </p:nvSpPr>
        <p:spPr bwMode="gray">
          <a:xfrm flipH="1">
            <a:off x="0" y="3962400"/>
            <a:ext cx="609600" cy="2667000"/>
          </a:xfrm>
          <a:prstGeom prst="line">
            <a:avLst/>
          </a:prstGeom>
          <a:noFill/>
          <a:ln w="9525">
            <a:solidFill>
              <a:srgbClr val="B2B2B2"/>
            </a:solidFill>
            <a:round/>
            <a:headEnd/>
            <a:tailEnd/>
          </a:ln>
        </p:spPr>
        <p:txBody>
          <a:bodyPr/>
          <a:lstStyle/>
          <a:p>
            <a:endParaRPr lang="zh-CN" altLang="en-US"/>
          </a:p>
        </p:txBody>
      </p:sp>
      <p:sp>
        <p:nvSpPr>
          <p:cNvPr id="22" name="AutoShape 5"/>
          <p:cNvSpPr>
            <a:spLocks noChangeArrowheads="1"/>
          </p:cNvSpPr>
          <p:nvPr/>
        </p:nvSpPr>
        <p:spPr bwMode="gray">
          <a:xfrm>
            <a:off x="1614488" y="3543300"/>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accent1"/>
              </a:gs>
              <a:gs pos="100000">
                <a:schemeClr val="accent1">
                  <a:gamma/>
                  <a:shade val="72941"/>
                  <a:invGamma/>
                </a:schemeClr>
              </a:gs>
            </a:gsLst>
            <a:lin ang="5400000" scaled="1"/>
          </a:gradFill>
          <a:ln w="9525">
            <a:solidFill>
              <a:schemeClr val="accent1"/>
            </a:solidFill>
            <a:round/>
            <a:headEnd/>
            <a:tailEnd/>
          </a:ln>
          <a:effectLst/>
        </p:spPr>
        <p:txBody>
          <a:bodyPr wrap="none" anchor="ctr"/>
          <a:lstStyle/>
          <a:p>
            <a:pPr>
              <a:defRPr/>
            </a:pPr>
            <a:endParaRPr lang="zh-CN" altLang="en-US"/>
          </a:p>
        </p:txBody>
      </p:sp>
      <p:sp>
        <p:nvSpPr>
          <p:cNvPr id="23" name="AutoShape 6"/>
          <p:cNvSpPr>
            <a:spLocks noChangeArrowheads="1"/>
          </p:cNvSpPr>
          <p:nvPr/>
        </p:nvSpPr>
        <p:spPr bwMode="gray">
          <a:xfrm>
            <a:off x="2501900" y="4350770"/>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accent1"/>
              </a:gs>
              <a:gs pos="100000">
                <a:schemeClr val="accent1">
                  <a:gamma/>
                  <a:shade val="54118"/>
                  <a:invGamma/>
                </a:schemeClr>
              </a:gs>
            </a:gsLst>
            <a:lin ang="5400000" scaled="1"/>
          </a:gradFill>
          <a:ln w="9525">
            <a:solidFill>
              <a:schemeClr val="accent1"/>
            </a:solidFill>
            <a:round/>
            <a:headEnd/>
            <a:tailEnd/>
          </a:ln>
          <a:effectLst/>
        </p:spPr>
        <p:txBody>
          <a:bodyPr wrap="none" anchor="ctr"/>
          <a:lstStyle/>
          <a:p>
            <a:pPr>
              <a:defRPr/>
            </a:pPr>
            <a:endParaRPr lang="zh-CN" altLang="en-US"/>
          </a:p>
        </p:txBody>
      </p:sp>
      <p:sp>
        <p:nvSpPr>
          <p:cNvPr id="25" name="AutoShape 7"/>
          <p:cNvSpPr>
            <a:spLocks noChangeArrowheads="1"/>
          </p:cNvSpPr>
          <p:nvPr/>
        </p:nvSpPr>
        <p:spPr bwMode="gray">
          <a:xfrm>
            <a:off x="2908300" y="5330825"/>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accent1"/>
              </a:gs>
              <a:gs pos="100000">
                <a:schemeClr val="accent1">
                  <a:gamma/>
                  <a:shade val="19216"/>
                  <a:invGamma/>
                </a:schemeClr>
              </a:gs>
            </a:gsLst>
            <a:lin ang="5400000" scaled="1"/>
          </a:gradFill>
          <a:ln w="9525">
            <a:solidFill>
              <a:schemeClr val="accent1"/>
            </a:solidFill>
            <a:round/>
            <a:headEnd/>
            <a:tailEnd/>
          </a:ln>
          <a:effectLst/>
        </p:spPr>
        <p:txBody>
          <a:bodyPr wrap="none" anchor="ctr"/>
          <a:lstStyle/>
          <a:p>
            <a:pPr>
              <a:defRPr/>
            </a:pPr>
            <a:endParaRPr lang="zh-CN" altLang="en-US"/>
          </a:p>
        </p:txBody>
      </p:sp>
      <p:sp>
        <p:nvSpPr>
          <p:cNvPr id="26" name="Line 8"/>
          <p:cNvSpPr>
            <a:spLocks noChangeShapeType="1"/>
          </p:cNvSpPr>
          <p:nvPr/>
        </p:nvSpPr>
        <p:spPr bwMode="gray">
          <a:xfrm flipH="1">
            <a:off x="0" y="3751263"/>
            <a:ext cx="1665288" cy="2878137"/>
          </a:xfrm>
          <a:prstGeom prst="line">
            <a:avLst/>
          </a:prstGeom>
          <a:noFill/>
          <a:ln w="9525">
            <a:solidFill>
              <a:srgbClr val="B2B2B2"/>
            </a:solidFill>
            <a:round/>
            <a:headEnd/>
            <a:tailEnd/>
          </a:ln>
        </p:spPr>
        <p:txBody>
          <a:bodyPr/>
          <a:lstStyle/>
          <a:p>
            <a:endParaRPr lang="zh-CN" altLang="en-US"/>
          </a:p>
        </p:txBody>
      </p:sp>
      <p:sp>
        <p:nvSpPr>
          <p:cNvPr id="27" name="Line 9"/>
          <p:cNvSpPr>
            <a:spLocks noChangeShapeType="1"/>
          </p:cNvSpPr>
          <p:nvPr/>
        </p:nvSpPr>
        <p:spPr bwMode="gray">
          <a:xfrm flipH="1">
            <a:off x="0" y="5481638"/>
            <a:ext cx="2895600" cy="1147762"/>
          </a:xfrm>
          <a:prstGeom prst="line">
            <a:avLst/>
          </a:prstGeom>
          <a:noFill/>
          <a:ln w="9525">
            <a:solidFill>
              <a:srgbClr val="B2B2B2"/>
            </a:solidFill>
            <a:round/>
            <a:headEnd/>
            <a:tailEnd/>
          </a:ln>
        </p:spPr>
        <p:txBody>
          <a:bodyPr/>
          <a:lstStyle/>
          <a:p>
            <a:endParaRPr lang="zh-CN" altLang="en-US"/>
          </a:p>
        </p:txBody>
      </p:sp>
      <p:sp>
        <p:nvSpPr>
          <p:cNvPr id="28" name="Line 11"/>
          <p:cNvSpPr>
            <a:spLocks noChangeShapeType="1"/>
          </p:cNvSpPr>
          <p:nvPr/>
        </p:nvSpPr>
        <p:spPr bwMode="gray">
          <a:xfrm flipH="1">
            <a:off x="-1" y="2508250"/>
            <a:ext cx="3263901" cy="4121150"/>
          </a:xfrm>
          <a:prstGeom prst="line">
            <a:avLst/>
          </a:prstGeom>
          <a:noFill/>
          <a:ln w="19050">
            <a:solidFill>
              <a:srgbClr val="B2B2B2"/>
            </a:solidFill>
            <a:round/>
            <a:headEnd/>
            <a:tailEnd/>
          </a:ln>
        </p:spPr>
        <p:txBody>
          <a:bodyPr/>
          <a:lstStyle/>
          <a:p>
            <a:endParaRPr lang="zh-CN" altLang="en-US"/>
          </a:p>
        </p:txBody>
      </p:sp>
      <p:sp>
        <p:nvSpPr>
          <p:cNvPr id="29" name="Line 12"/>
          <p:cNvSpPr>
            <a:spLocks noChangeShapeType="1"/>
          </p:cNvSpPr>
          <p:nvPr/>
        </p:nvSpPr>
        <p:spPr bwMode="gray">
          <a:xfrm flipH="1">
            <a:off x="0" y="3979167"/>
            <a:ext cx="4064000" cy="2650234"/>
          </a:xfrm>
          <a:prstGeom prst="line">
            <a:avLst/>
          </a:prstGeom>
          <a:noFill/>
          <a:ln w="19050">
            <a:solidFill>
              <a:srgbClr val="B2B2B2"/>
            </a:solidFill>
            <a:round/>
            <a:headEnd/>
            <a:tailEnd/>
          </a:ln>
        </p:spPr>
        <p:txBody>
          <a:bodyPr/>
          <a:lstStyle/>
          <a:p>
            <a:endParaRPr lang="zh-CN" altLang="en-US"/>
          </a:p>
        </p:txBody>
      </p:sp>
      <p:grpSp>
        <p:nvGrpSpPr>
          <p:cNvPr id="30" name="Group 14"/>
          <p:cNvGrpSpPr>
            <a:grpSpLocks/>
          </p:cNvGrpSpPr>
          <p:nvPr/>
        </p:nvGrpSpPr>
        <p:grpSpPr bwMode="auto">
          <a:xfrm>
            <a:off x="-12636" y="4520632"/>
            <a:ext cx="2571463" cy="2337367"/>
            <a:chOff x="-8" y="2670"/>
            <a:chExt cx="1628" cy="1506"/>
          </a:xfrm>
        </p:grpSpPr>
        <p:sp>
          <p:nvSpPr>
            <p:cNvPr id="31" name="Arc 15"/>
            <p:cNvSpPr>
              <a:spLocks/>
            </p:cNvSpPr>
            <p:nvPr/>
          </p:nvSpPr>
          <p:spPr bwMode="gray">
            <a:xfrm>
              <a:off x="0" y="2733"/>
              <a:ext cx="1440" cy="1443"/>
            </a:xfrm>
            <a:custGeom>
              <a:avLst/>
              <a:gdLst>
                <a:gd name="T0" fmla="*/ 0 w 21600"/>
                <a:gd name="T1" fmla="*/ 0 h 21600"/>
                <a:gd name="T2" fmla="*/ 96 w 21600"/>
                <a:gd name="T3" fmla="*/ 96 h 21600"/>
                <a:gd name="T4" fmla="*/ 0 w 21600"/>
                <a:gd name="T5" fmla="*/ 9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80808">
                <a:alpha val="50195"/>
              </a:srgbClr>
            </a:solidFill>
            <a:ln w="9525">
              <a:noFill/>
              <a:round/>
              <a:headEnd/>
              <a:tailEnd/>
            </a:ln>
          </p:spPr>
          <p:txBody>
            <a:bodyPr wrap="none" anchor="ctr"/>
            <a:lstStyle/>
            <a:p>
              <a:endParaRPr lang="zh-CN" altLang="en-US"/>
            </a:p>
          </p:txBody>
        </p:sp>
        <p:sp>
          <p:nvSpPr>
            <p:cNvPr id="32" name="Line 16"/>
            <p:cNvSpPr>
              <a:spLocks noChangeShapeType="1"/>
            </p:cNvSpPr>
            <p:nvPr/>
          </p:nvSpPr>
          <p:spPr bwMode="gray">
            <a:xfrm flipH="1">
              <a:off x="-8" y="2670"/>
              <a:ext cx="1628" cy="1252"/>
            </a:xfrm>
            <a:prstGeom prst="line">
              <a:avLst/>
            </a:prstGeom>
            <a:noFill/>
            <a:ln w="9525">
              <a:solidFill>
                <a:srgbClr val="B2B2B2"/>
              </a:solidFill>
              <a:round/>
              <a:headEnd/>
              <a:tailEnd/>
            </a:ln>
          </p:spPr>
          <p:txBody>
            <a:bodyPr/>
            <a:lstStyle/>
            <a:p>
              <a:endParaRPr lang="zh-CN" altLang="en-US"/>
            </a:p>
          </p:txBody>
        </p:sp>
        <p:sp>
          <p:nvSpPr>
            <p:cNvPr id="33" name="Arc 17"/>
            <p:cNvSpPr>
              <a:spLocks/>
            </p:cNvSpPr>
            <p:nvPr/>
          </p:nvSpPr>
          <p:spPr bwMode="gray">
            <a:xfrm>
              <a:off x="0" y="2796"/>
              <a:ext cx="1382" cy="1380"/>
            </a:xfrm>
            <a:custGeom>
              <a:avLst/>
              <a:gdLst>
                <a:gd name="T0" fmla="*/ 0 w 21600"/>
                <a:gd name="T1" fmla="*/ 0 h 21600"/>
                <a:gd name="T2" fmla="*/ 88 w 21600"/>
                <a:gd name="T3" fmla="*/ 88 h 21600"/>
                <a:gd name="T4" fmla="*/ 0 w 21600"/>
                <a:gd name="T5" fmla="*/ 8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948948"/>
                </a:gs>
                <a:gs pos="100000">
                  <a:srgbClr val="CBBC63"/>
                </a:gs>
              </a:gsLst>
              <a:lin ang="18900000" scaled="1"/>
            </a:gradFill>
            <a:ln w="9525">
              <a:noFill/>
              <a:round/>
              <a:headEnd/>
              <a:tailEnd/>
            </a:ln>
          </p:spPr>
          <p:txBody>
            <a:bodyPr wrap="none" anchor="ctr"/>
            <a:lstStyle/>
            <a:p>
              <a:endParaRPr lang="zh-CN" altLang="en-US"/>
            </a:p>
          </p:txBody>
        </p:sp>
        <p:sp>
          <p:nvSpPr>
            <p:cNvPr id="34" name="Arc 18"/>
            <p:cNvSpPr>
              <a:spLocks/>
            </p:cNvSpPr>
            <p:nvPr/>
          </p:nvSpPr>
          <p:spPr bwMode="gray">
            <a:xfrm>
              <a:off x="14" y="2817"/>
              <a:ext cx="1347" cy="1345"/>
            </a:xfrm>
            <a:custGeom>
              <a:avLst/>
              <a:gdLst>
                <a:gd name="T0" fmla="*/ 0 w 21600"/>
                <a:gd name="T1" fmla="*/ 0 h 21600"/>
                <a:gd name="T2" fmla="*/ 84 w 21600"/>
                <a:gd name="T3" fmla="*/ 84 h 21600"/>
                <a:gd name="T4" fmla="*/ 0 w 21600"/>
                <a:gd name="T5" fmla="*/ 8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CBBC63">
                    <a:alpha val="0"/>
                  </a:srgbClr>
                </a:gs>
                <a:gs pos="100000">
                  <a:srgbClr val="DED49C"/>
                </a:gs>
              </a:gsLst>
              <a:lin ang="18900000" scaled="1"/>
            </a:gradFill>
            <a:ln w="9525">
              <a:noFill/>
              <a:round/>
              <a:headEnd/>
              <a:tailEnd/>
            </a:ln>
          </p:spPr>
          <p:txBody>
            <a:bodyPr wrap="none" anchor="ctr"/>
            <a:lstStyle/>
            <a:p>
              <a:endParaRPr lang="zh-CN" altLang="en-US"/>
            </a:p>
          </p:txBody>
        </p:sp>
        <p:sp>
          <p:nvSpPr>
            <p:cNvPr id="35" name="Text Box 19"/>
            <p:cNvSpPr txBox="1">
              <a:spLocks noChangeArrowheads="1"/>
            </p:cNvSpPr>
            <p:nvPr/>
          </p:nvSpPr>
          <p:spPr bwMode="gray">
            <a:xfrm>
              <a:off x="46" y="3373"/>
              <a:ext cx="1036" cy="555"/>
            </a:xfrm>
            <a:prstGeom prst="rect">
              <a:avLst/>
            </a:prstGeom>
            <a:noFill/>
            <a:ln w="9525">
              <a:noFill/>
              <a:miter lim="800000"/>
              <a:headEnd/>
              <a:tailEnd/>
            </a:ln>
            <a:effectLst/>
          </p:spPr>
          <p:txBody>
            <a:bodyPr>
              <a:spAutoFit/>
            </a:bodyPr>
            <a:lstStyle/>
            <a:p>
              <a:pPr algn="ctr">
                <a:spcBef>
                  <a:spcPct val="50000"/>
                </a:spcBef>
                <a:defRPr/>
              </a:pPr>
              <a:r>
                <a:rPr lang="zh-CN" altLang="en-US" sz="2000" dirty="0" smtClean="0">
                  <a:solidFill>
                    <a:srgbClr val="080808"/>
                  </a:solidFill>
                  <a:effectLst>
                    <a:outerShdw blurRad="38100" dist="38100" dir="2700000" algn="tl">
                      <a:srgbClr val="FFFFFF"/>
                    </a:outerShdw>
                  </a:effectLst>
                  <a:latin typeface="Verdana" pitchFamily="34" charset="0"/>
                  <a:ea typeface="宋体" charset="-122"/>
                </a:rPr>
                <a:t>游戏</a:t>
              </a:r>
              <a:endParaRPr lang="en-US" altLang="zh-CN" sz="2000" dirty="0" smtClean="0">
                <a:solidFill>
                  <a:srgbClr val="080808"/>
                </a:solidFill>
                <a:effectLst>
                  <a:outerShdw blurRad="38100" dist="38100" dir="2700000" algn="tl">
                    <a:srgbClr val="FFFFFF"/>
                  </a:outerShdw>
                </a:effectLst>
                <a:latin typeface="Verdana" pitchFamily="34" charset="0"/>
                <a:ea typeface="宋体" charset="-122"/>
              </a:endParaRPr>
            </a:p>
            <a:p>
              <a:pPr algn="ctr">
                <a:spcBef>
                  <a:spcPct val="50000"/>
                </a:spcBef>
                <a:defRPr/>
              </a:pPr>
              <a:r>
                <a:rPr lang="zh-CN" altLang="en-US" sz="2000" dirty="0">
                  <a:solidFill>
                    <a:srgbClr val="080808"/>
                  </a:solidFill>
                  <a:effectLst>
                    <a:outerShdw blurRad="38100" dist="38100" dir="2700000" algn="tl">
                      <a:srgbClr val="FFFFFF"/>
                    </a:outerShdw>
                  </a:effectLst>
                  <a:latin typeface="Verdana" pitchFamily="34" charset="0"/>
                  <a:ea typeface="宋体" charset="-122"/>
                </a:rPr>
                <a:t>产业</a:t>
              </a:r>
              <a:endParaRPr lang="en-US" altLang="zh-CN" sz="2000" dirty="0">
                <a:solidFill>
                  <a:srgbClr val="080808"/>
                </a:solidFill>
                <a:effectLst>
                  <a:outerShdw blurRad="38100" dist="38100" dir="2700000" algn="tl">
                    <a:srgbClr val="FFFFFF"/>
                  </a:outerShdw>
                </a:effectLst>
                <a:latin typeface="Verdana" pitchFamily="34" charset="0"/>
                <a:ea typeface="宋体" charset="-122"/>
              </a:endParaRPr>
            </a:p>
          </p:txBody>
        </p:sp>
      </p:grpSp>
      <p:sp>
        <p:nvSpPr>
          <p:cNvPr id="37" name="AutoShape 44"/>
          <p:cNvSpPr>
            <a:spLocks noChangeArrowheads="1"/>
          </p:cNvSpPr>
          <p:nvPr/>
        </p:nvSpPr>
        <p:spPr bwMode="gray">
          <a:xfrm>
            <a:off x="534988" y="3732213"/>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accent1"/>
              </a:gs>
              <a:gs pos="100000">
                <a:schemeClr val="accent1">
                  <a:gamma/>
                  <a:shade val="72941"/>
                  <a:invGamma/>
                </a:schemeClr>
              </a:gs>
            </a:gsLst>
            <a:lin ang="5400000" scaled="1"/>
          </a:gradFill>
          <a:ln w="9525">
            <a:solidFill>
              <a:schemeClr val="accent1"/>
            </a:solidFill>
            <a:round/>
            <a:headEnd/>
            <a:tailEnd/>
          </a:ln>
          <a:effectLst/>
        </p:spPr>
        <p:txBody>
          <a:bodyPr wrap="none" anchor="ctr"/>
          <a:lstStyle/>
          <a:p>
            <a:pPr>
              <a:defRPr/>
            </a:pPr>
            <a:endParaRPr lang="zh-CN" altLang="en-US"/>
          </a:p>
        </p:txBody>
      </p:sp>
      <p:sp>
        <p:nvSpPr>
          <p:cNvPr id="38" name="AutoShape 45"/>
          <p:cNvSpPr>
            <a:spLocks noChangeArrowheads="1"/>
          </p:cNvSpPr>
          <p:nvPr/>
        </p:nvSpPr>
        <p:spPr bwMode="gray">
          <a:xfrm>
            <a:off x="2843213" y="6299200"/>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accent1"/>
              </a:gs>
              <a:gs pos="100000">
                <a:schemeClr val="accent1">
                  <a:gamma/>
                  <a:shade val="19216"/>
                  <a:invGamma/>
                </a:schemeClr>
              </a:gs>
            </a:gsLst>
            <a:lin ang="5400000" scaled="1"/>
          </a:gradFill>
          <a:ln w="9525">
            <a:solidFill>
              <a:schemeClr val="accent1"/>
            </a:solidFill>
            <a:round/>
            <a:headEnd/>
            <a:tailEnd/>
          </a:ln>
          <a:effectLst/>
        </p:spPr>
        <p:txBody>
          <a:bodyPr wrap="none" anchor="ctr"/>
          <a:lstStyle/>
          <a:p>
            <a:pPr>
              <a:defRPr/>
            </a:pPr>
            <a:endParaRPr lang="zh-CN" altLang="en-US"/>
          </a:p>
        </p:txBody>
      </p:sp>
    </p:spTree>
    <p:extLst>
      <p:ext uri="{BB962C8B-B14F-4D97-AF65-F5344CB8AC3E}">
        <p14:creationId xmlns:p14="http://schemas.microsoft.com/office/powerpoint/2010/main" val="273049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9364"/>
            <a:ext cx="4766030"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M</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链</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事业成功的重要保障</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058" y="1942530"/>
            <a:ext cx="3357563" cy="280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09600" y="5092700"/>
            <a:ext cx="3702050" cy="923330"/>
          </a:xfrm>
          <a:prstGeom prst="rect">
            <a:avLst/>
          </a:prstGeom>
          <a:noFill/>
        </p:spPr>
        <p:txBody>
          <a:bodyPr wrap="square" rtlCol="0">
            <a:spAutoFit/>
          </a:bodyPr>
          <a:lstStyle/>
          <a:p>
            <a:r>
              <a:rPr lang="zh-CN" altLang="en-US" dirty="0" smtClean="0"/>
              <a:t>在应用生态未建立之前，技术上保持饥饿营销，实现稳定发展，市值管理压力较小，足够的时间换空间</a:t>
            </a:r>
            <a:endParaRPr lang="en-US" altLang="zh-CN" dirty="0" smtClean="0"/>
          </a:p>
        </p:txBody>
      </p:sp>
      <p:sp>
        <p:nvSpPr>
          <p:cNvPr id="10" name="TextBox 9"/>
          <p:cNvSpPr txBox="1"/>
          <p:nvPr/>
        </p:nvSpPr>
        <p:spPr>
          <a:xfrm>
            <a:off x="7078366" y="5027483"/>
            <a:ext cx="4396084" cy="1477328"/>
          </a:xfrm>
          <a:prstGeom prst="rect">
            <a:avLst/>
          </a:prstGeom>
          <a:noFill/>
        </p:spPr>
        <p:txBody>
          <a:bodyPr wrap="square" rtlCol="0">
            <a:spAutoFit/>
          </a:bodyPr>
          <a:lstStyle/>
          <a:p>
            <a:r>
              <a:rPr lang="zh-CN" altLang="en-US" dirty="0" smtClean="0"/>
              <a:t>在社群建设中需要一批有格局、有信仰的玩家去制定并带头守护这个规则，很庆幸</a:t>
            </a:r>
            <a:r>
              <a:rPr lang="en-US" altLang="zh-CN" dirty="0" smtClean="0"/>
              <a:t>M</a:t>
            </a:r>
            <a:r>
              <a:rPr lang="zh-CN" altLang="en-US" dirty="0" smtClean="0"/>
              <a:t>链现在是有的！</a:t>
            </a:r>
            <a:endParaRPr lang="en-US" altLang="zh-CN" dirty="0" smtClean="0"/>
          </a:p>
          <a:p>
            <a:endParaRPr lang="en-US" altLang="zh-CN" dirty="0"/>
          </a:p>
          <a:p>
            <a:r>
              <a:rPr lang="zh-CN" altLang="en-US" b="1" dirty="0" smtClean="0"/>
              <a:t>你没有信仰，哪来的力量？</a:t>
            </a:r>
            <a:endParaRPr lang="zh-CN" altLang="en-US" b="1" dirty="0"/>
          </a:p>
        </p:txBody>
      </p:sp>
      <p:sp>
        <p:nvSpPr>
          <p:cNvPr id="4" name="TextBox 3"/>
          <p:cNvSpPr txBox="1"/>
          <p:nvPr/>
        </p:nvSpPr>
        <p:spPr>
          <a:xfrm>
            <a:off x="425940" y="1460500"/>
            <a:ext cx="3257060" cy="369332"/>
          </a:xfrm>
          <a:prstGeom prst="rect">
            <a:avLst/>
          </a:prstGeom>
          <a:noFill/>
        </p:spPr>
        <p:txBody>
          <a:bodyPr wrap="square" rtlCol="0">
            <a:spAutoFit/>
          </a:bodyPr>
          <a:lstStyle/>
          <a:p>
            <a:r>
              <a:rPr lang="zh-CN" altLang="en-US" b="1" dirty="0" smtClean="0"/>
              <a:t>一、技术手段</a:t>
            </a:r>
            <a:r>
              <a:rPr lang="en-US" altLang="zh-CN" b="1" dirty="0" smtClean="0"/>
              <a:t>-</a:t>
            </a:r>
            <a:r>
              <a:rPr lang="zh-CN" altLang="en-US" b="1" dirty="0" smtClean="0"/>
              <a:t>阶段性饥饿营销</a:t>
            </a:r>
            <a:endParaRPr lang="zh-CN" altLang="en-US" b="1" dirty="0"/>
          </a:p>
        </p:txBody>
      </p:sp>
      <p:sp>
        <p:nvSpPr>
          <p:cNvPr id="12" name="TextBox 11"/>
          <p:cNvSpPr txBox="1"/>
          <p:nvPr/>
        </p:nvSpPr>
        <p:spPr>
          <a:xfrm>
            <a:off x="7004540" y="1461532"/>
            <a:ext cx="4469910" cy="369332"/>
          </a:xfrm>
          <a:prstGeom prst="rect">
            <a:avLst/>
          </a:prstGeom>
          <a:noFill/>
        </p:spPr>
        <p:txBody>
          <a:bodyPr wrap="square" rtlCol="0">
            <a:spAutoFit/>
          </a:bodyPr>
          <a:lstStyle/>
          <a:p>
            <a:r>
              <a:rPr lang="zh-CN" altLang="en-US" b="1" dirty="0" smtClean="0"/>
              <a:t>二、社群管理</a:t>
            </a:r>
            <a:r>
              <a:rPr lang="en-US" altLang="zh-CN" b="1" dirty="0" smtClean="0"/>
              <a:t>-</a:t>
            </a:r>
            <a:r>
              <a:rPr lang="zh-CN" altLang="en-US" b="1" dirty="0" smtClean="0"/>
              <a:t>规则的传达、落实与守护</a:t>
            </a:r>
            <a:endParaRPr lang="zh-CN" altLang="en-US" b="1" dirty="0"/>
          </a:p>
        </p:txBody>
      </p:sp>
      <p:pic>
        <p:nvPicPr>
          <p:cNvPr id="3074" name="Picture 2" descr="C:\Users\shaobin\Desktop\005WQU5Ugy6RvWxzWxH09&amp;6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0481" y="1942530"/>
            <a:ext cx="3329665" cy="2667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607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9364"/>
            <a:ext cx="2577932"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M</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链主要风险</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30200" y="1637437"/>
            <a:ext cx="11366500" cy="3831818"/>
          </a:xfrm>
          <a:prstGeom prst="rect">
            <a:avLst/>
          </a:prstGeom>
        </p:spPr>
        <p:txBody>
          <a:bodyPr wrap="square">
            <a:spAutoFit/>
          </a:bodyPr>
          <a:lstStyle/>
          <a:p>
            <a:pPr>
              <a:lnSpc>
                <a:spcPct val="150000"/>
              </a:lnSpc>
            </a:pPr>
            <a:r>
              <a:rPr lang="zh-CN" altLang="en-US" b="1" dirty="0" smtClean="0"/>
              <a:t>囤</a:t>
            </a:r>
            <a:r>
              <a:rPr lang="zh-CN" altLang="en-US" b="1" dirty="0"/>
              <a:t>币</a:t>
            </a:r>
            <a:endParaRPr lang="en-US" altLang="zh-CN" dirty="0"/>
          </a:p>
          <a:p>
            <a:pPr>
              <a:lnSpc>
                <a:spcPct val="150000"/>
              </a:lnSpc>
            </a:pPr>
            <a:r>
              <a:rPr lang="en-US" altLang="zh-CN" dirty="0"/>
              <a:t>1</a:t>
            </a:r>
            <a:r>
              <a:rPr lang="zh-CN" altLang="en-US" dirty="0"/>
              <a:t>、囤币必然造成新玩家进入困难</a:t>
            </a:r>
            <a:endParaRPr lang="en-US" altLang="zh-CN" dirty="0"/>
          </a:p>
          <a:p>
            <a:pPr>
              <a:lnSpc>
                <a:spcPct val="150000"/>
              </a:lnSpc>
            </a:pPr>
            <a:r>
              <a:rPr lang="en-US" altLang="zh-CN" dirty="0"/>
              <a:t>2</a:t>
            </a:r>
            <a:r>
              <a:rPr lang="zh-CN" altLang="en-US" dirty="0"/>
              <a:t>、囤币必然造成算力持续下调</a:t>
            </a:r>
            <a:endParaRPr lang="en-US" altLang="zh-CN" dirty="0"/>
          </a:p>
          <a:p>
            <a:pPr>
              <a:lnSpc>
                <a:spcPct val="150000"/>
              </a:lnSpc>
            </a:pPr>
            <a:r>
              <a:rPr lang="en-US" altLang="zh-CN" dirty="0"/>
              <a:t>3</a:t>
            </a:r>
            <a:r>
              <a:rPr lang="zh-CN" altLang="en-US" dirty="0"/>
              <a:t>、囤币将造成价格承</a:t>
            </a:r>
            <a:r>
              <a:rPr lang="zh-CN" altLang="en-US" dirty="0" smtClean="0"/>
              <a:t>压</a:t>
            </a:r>
            <a:endParaRPr lang="en-US" altLang="zh-CN" dirty="0" smtClean="0"/>
          </a:p>
          <a:p>
            <a:pPr>
              <a:lnSpc>
                <a:spcPct val="150000"/>
              </a:lnSpc>
            </a:pPr>
            <a:endParaRPr lang="en-US" altLang="zh-CN" dirty="0"/>
          </a:p>
          <a:p>
            <a:pPr>
              <a:lnSpc>
                <a:spcPct val="150000"/>
              </a:lnSpc>
            </a:pPr>
            <a:r>
              <a:rPr lang="zh-CN" altLang="en-US" b="1" dirty="0" smtClean="0"/>
              <a:t>过度</a:t>
            </a:r>
            <a:r>
              <a:rPr lang="en-US" altLang="zh-CN" b="1" dirty="0" smtClean="0"/>
              <a:t>&amp;</a:t>
            </a:r>
            <a:r>
              <a:rPr lang="zh-CN" altLang="en-US" b="1" dirty="0" smtClean="0"/>
              <a:t>不当宣传：</a:t>
            </a:r>
            <a:endParaRPr lang="en-US" altLang="zh-CN" b="1" dirty="0" smtClean="0"/>
          </a:p>
          <a:p>
            <a:pPr>
              <a:lnSpc>
                <a:spcPct val="150000"/>
              </a:lnSpc>
            </a:pPr>
            <a:r>
              <a:rPr lang="en-US" altLang="zh-CN" dirty="0" smtClean="0"/>
              <a:t>1</a:t>
            </a:r>
            <a:r>
              <a:rPr lang="zh-CN" altLang="en-US" dirty="0" smtClean="0"/>
              <a:t>、宣传避重就轻，不提示风险，过度强调高收益！</a:t>
            </a:r>
            <a:endParaRPr lang="en-US" altLang="zh-CN" dirty="0" smtClean="0"/>
          </a:p>
          <a:p>
            <a:pPr>
              <a:lnSpc>
                <a:spcPct val="150000"/>
              </a:lnSpc>
            </a:pPr>
            <a:r>
              <a:rPr lang="en-US" altLang="zh-CN" dirty="0" smtClean="0"/>
              <a:t>2</a:t>
            </a:r>
            <a:r>
              <a:rPr lang="zh-CN" altLang="en-US" dirty="0" smtClean="0"/>
              <a:t>、宣传很</a:t>
            </a:r>
            <a:r>
              <a:rPr lang="en-US" altLang="zh-CN" dirty="0" smtClean="0"/>
              <a:t>low</a:t>
            </a:r>
            <a:r>
              <a:rPr lang="zh-CN" altLang="en-US" dirty="0" smtClean="0"/>
              <a:t>，微商式宣传，自降身份，陷入传销争议之中，一副好牌，被我们自己打臭！</a:t>
            </a:r>
            <a:endParaRPr lang="en-US" altLang="zh-CN" dirty="0" smtClean="0"/>
          </a:p>
          <a:p>
            <a:pPr>
              <a:lnSpc>
                <a:spcPct val="150000"/>
              </a:lnSpc>
            </a:pPr>
            <a:endParaRPr lang="en-US" altLang="zh-CN" dirty="0"/>
          </a:p>
        </p:txBody>
      </p:sp>
    </p:spTree>
    <p:extLst>
      <p:ext uri="{BB962C8B-B14F-4D97-AF65-F5344CB8AC3E}">
        <p14:creationId xmlns:p14="http://schemas.microsoft.com/office/powerpoint/2010/main" val="714892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7"/>
          <p:cNvGrpSpPr/>
          <p:nvPr/>
        </p:nvGrpSpPr>
        <p:grpSpPr>
          <a:xfrm>
            <a:off x="5023040" y="3170836"/>
            <a:ext cx="2498670" cy="1097103"/>
            <a:chOff x="2757770" y="3092466"/>
            <a:chExt cx="2498670" cy="1097103"/>
          </a:xfrm>
        </p:grpSpPr>
        <p:sp>
          <p:nvSpPr>
            <p:cNvPr id="5" name="TextBox 59"/>
            <p:cNvSpPr txBox="1">
              <a:spLocks noChangeArrowheads="1"/>
            </p:cNvSpPr>
            <p:nvPr/>
          </p:nvSpPr>
          <p:spPr bwMode="auto">
            <a:xfrm flipH="1">
              <a:off x="3115977" y="3092466"/>
              <a:ext cx="1782258" cy="400110"/>
            </a:xfrm>
            <a:prstGeom prst="rect">
              <a:avLst/>
            </a:prstGeom>
            <a:no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a:defRPr/>
              </a:pPr>
              <a:r>
                <a:rPr lang="zh-CN" altLang="en-US" sz="2000" kern="0" dirty="0" smtClean="0">
                  <a:solidFill>
                    <a:srgbClr val="1D9FDB"/>
                  </a:solidFill>
                  <a:latin typeface="Impact" panose="020B0806030902050204" pitchFamily="34" charset="0"/>
                  <a:ea typeface="微软雅黑" panose="020B0503020204020204" pitchFamily="34" charset="-122"/>
                </a:rPr>
                <a:t>基础概念普及</a:t>
              </a:r>
              <a:endParaRPr lang="en-US" altLang="zh-CN" sz="2000" kern="0" dirty="0">
                <a:solidFill>
                  <a:srgbClr val="1D9FDB"/>
                </a:solidFill>
                <a:latin typeface="Impact" panose="020B0806030902050204" pitchFamily="34" charset="0"/>
                <a:ea typeface="微软雅黑" panose="020B0503020204020204" pitchFamily="34" charset="-122"/>
              </a:endParaRPr>
            </a:p>
          </p:txBody>
        </p:sp>
        <p:sp>
          <p:nvSpPr>
            <p:cNvPr id="6" name="椭圆 5"/>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538C"/>
                </a:solidFill>
              </a:endParaRPr>
            </a:p>
          </p:txBody>
        </p:sp>
        <p:sp>
          <p:nvSpPr>
            <p:cNvPr id="7" name="矩形 6"/>
            <p:cNvSpPr/>
            <p:nvPr/>
          </p:nvSpPr>
          <p:spPr>
            <a:xfrm>
              <a:off x="2757770" y="3801706"/>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A538C"/>
                </a:solidFill>
              </a:endParaRPr>
            </a:p>
          </p:txBody>
        </p:sp>
      </p:grpSp>
      <p:sp>
        <p:nvSpPr>
          <p:cNvPr id="8" name="任意多边形 38"/>
          <p:cNvSpPr/>
          <p:nvPr/>
        </p:nvSpPr>
        <p:spPr>
          <a:xfrm>
            <a:off x="5318387" y="2202028"/>
            <a:ext cx="1954610" cy="1113172"/>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1" fmla="*/ 1054278 w 1845118"/>
              <a:gd name="connsiteY0-2" fmla="*/ 539460 h 1113172"/>
              <a:gd name="connsiteX1-3" fmla="*/ 0 w 1845118"/>
              <a:gd name="connsiteY1-4" fmla="*/ 539460 h 1113172"/>
              <a:gd name="connsiteX2-5" fmla="*/ 0 w 1845118"/>
              <a:gd name="connsiteY2-6" fmla="*/ 0 h 1113172"/>
              <a:gd name="connsiteX3-7" fmla="*/ 1845118 w 1845118"/>
              <a:gd name="connsiteY3-8" fmla="*/ 0 h 1113172"/>
              <a:gd name="connsiteX4-9" fmla="*/ 1845118 w 1845118"/>
              <a:gd name="connsiteY4-10" fmla="*/ 1113172 h 1113172"/>
              <a:gd name="connsiteX5-11" fmla="*/ 1054278 w 1845118"/>
              <a:gd name="connsiteY5-12" fmla="*/ 1113172 h 1113172"/>
              <a:gd name="connsiteX6" fmla="*/ 1145718 w 1845118"/>
              <a:gd name="connsiteY6" fmla="*/ 630900 h 1113172"/>
              <a:gd name="connsiteX0-13" fmla="*/ 1054278 w 1845118"/>
              <a:gd name="connsiteY0-14" fmla="*/ 539460 h 1113172"/>
              <a:gd name="connsiteX1-15" fmla="*/ 0 w 1845118"/>
              <a:gd name="connsiteY1-16" fmla="*/ 539460 h 1113172"/>
              <a:gd name="connsiteX2-17" fmla="*/ 0 w 1845118"/>
              <a:gd name="connsiteY2-18" fmla="*/ 0 h 1113172"/>
              <a:gd name="connsiteX3-19" fmla="*/ 1845118 w 1845118"/>
              <a:gd name="connsiteY3-20" fmla="*/ 0 h 1113172"/>
              <a:gd name="connsiteX4-21" fmla="*/ 1845118 w 1845118"/>
              <a:gd name="connsiteY4-22" fmla="*/ 1113172 h 1113172"/>
              <a:gd name="connsiteX5-23" fmla="*/ 1054278 w 1845118"/>
              <a:gd name="connsiteY5-24" fmla="*/ 1113172 h 1113172"/>
              <a:gd name="connsiteX0-25" fmla="*/ 0 w 1845118"/>
              <a:gd name="connsiteY0-26" fmla="*/ 539460 h 1113172"/>
              <a:gd name="connsiteX1-27" fmla="*/ 0 w 1845118"/>
              <a:gd name="connsiteY1-28" fmla="*/ 0 h 1113172"/>
              <a:gd name="connsiteX2-29" fmla="*/ 1845118 w 1845118"/>
              <a:gd name="connsiteY2-30" fmla="*/ 0 h 1113172"/>
              <a:gd name="connsiteX3-31" fmla="*/ 1845118 w 1845118"/>
              <a:gd name="connsiteY3-32" fmla="*/ 1113172 h 1113172"/>
              <a:gd name="connsiteX4-33" fmla="*/ 1054278 w 1845118"/>
              <a:gd name="connsiteY4-34" fmla="*/ 1113172 h 1113172"/>
              <a:gd name="connsiteX0-35" fmla="*/ 0 w 1845118"/>
              <a:gd name="connsiteY0-36" fmla="*/ 539460 h 1113172"/>
              <a:gd name="connsiteX1-37" fmla="*/ 0 w 1845118"/>
              <a:gd name="connsiteY1-38" fmla="*/ 0 h 1113172"/>
              <a:gd name="connsiteX2-39" fmla="*/ 1845118 w 1845118"/>
              <a:gd name="connsiteY2-40" fmla="*/ 0 h 1113172"/>
              <a:gd name="connsiteX3-41" fmla="*/ 1845118 w 1845118"/>
              <a:gd name="connsiteY3-42" fmla="*/ 1113172 h 1113172"/>
            </a:gdLst>
            <a:ahLst/>
            <a:cxnLst>
              <a:cxn ang="0">
                <a:pos x="connsiteX0-1" y="connsiteY0-2"/>
              </a:cxn>
              <a:cxn ang="0">
                <a:pos x="connsiteX1-3" y="connsiteY1-4"/>
              </a:cxn>
              <a:cxn ang="0">
                <a:pos x="connsiteX2-5" y="connsiteY2-6"/>
              </a:cxn>
              <a:cxn ang="0">
                <a:pos x="connsiteX3-7" y="connsiteY3-8"/>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5A538C"/>
              </a:solidFill>
            </a:endParaRPr>
          </a:p>
        </p:txBody>
      </p:sp>
      <p:sp>
        <p:nvSpPr>
          <p:cNvPr id="9" name="任意多边形 36"/>
          <p:cNvSpPr/>
          <p:nvPr/>
        </p:nvSpPr>
        <p:spPr>
          <a:xfrm>
            <a:off x="5023040" y="2510207"/>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1" fmla="*/ 618105 w 2362498"/>
              <a:gd name="connsiteY0-2" fmla="*/ 1612423 h 1827878"/>
              <a:gd name="connsiteX1-3" fmla="*/ 2362498 w 2362498"/>
              <a:gd name="connsiteY1-4" fmla="*/ 1612423 h 1827878"/>
              <a:gd name="connsiteX2-5" fmla="*/ 2362498 w 2362498"/>
              <a:gd name="connsiteY2-6" fmla="*/ 1827878 h 1827878"/>
              <a:gd name="connsiteX3-7" fmla="*/ 839514 w 2362498"/>
              <a:gd name="connsiteY3-8" fmla="*/ 1827878 h 1827878"/>
              <a:gd name="connsiteX4-9" fmla="*/ 433218 w 2362498"/>
              <a:gd name="connsiteY4-10" fmla="*/ 1827878 h 1827878"/>
              <a:gd name="connsiteX5-11" fmla="*/ 433218 w 2362498"/>
              <a:gd name="connsiteY5-12" fmla="*/ 1826314 h 1827878"/>
              <a:gd name="connsiteX6-13" fmla="*/ 0 w 2362498"/>
              <a:gd name="connsiteY6-14" fmla="*/ 1826314 h 1827878"/>
              <a:gd name="connsiteX7-15" fmla="*/ 0 w 2362498"/>
              <a:gd name="connsiteY7-16" fmla="*/ 0 h 1827878"/>
              <a:gd name="connsiteX8-17" fmla="*/ 618105 w 2362498"/>
              <a:gd name="connsiteY8-18" fmla="*/ 0 h 1827878"/>
              <a:gd name="connsiteX9" fmla="*/ 709545 w 2362498"/>
              <a:gd name="connsiteY9" fmla="*/ 1703863 h 1827878"/>
              <a:gd name="connsiteX0-19" fmla="*/ 618105 w 2362498"/>
              <a:gd name="connsiteY0-20" fmla="*/ 1612423 h 1827878"/>
              <a:gd name="connsiteX1-21" fmla="*/ 2362498 w 2362498"/>
              <a:gd name="connsiteY1-22" fmla="*/ 1612423 h 1827878"/>
              <a:gd name="connsiteX2-23" fmla="*/ 2362498 w 2362498"/>
              <a:gd name="connsiteY2-24" fmla="*/ 1827878 h 1827878"/>
              <a:gd name="connsiteX3-25" fmla="*/ 839514 w 2362498"/>
              <a:gd name="connsiteY3-26" fmla="*/ 1827878 h 1827878"/>
              <a:gd name="connsiteX4-27" fmla="*/ 433218 w 2362498"/>
              <a:gd name="connsiteY4-28" fmla="*/ 1827878 h 1827878"/>
              <a:gd name="connsiteX5-29" fmla="*/ 433218 w 2362498"/>
              <a:gd name="connsiteY5-30" fmla="*/ 1826314 h 1827878"/>
              <a:gd name="connsiteX6-31" fmla="*/ 0 w 2362498"/>
              <a:gd name="connsiteY6-32" fmla="*/ 1826314 h 1827878"/>
              <a:gd name="connsiteX7-33" fmla="*/ 0 w 2362498"/>
              <a:gd name="connsiteY7-34" fmla="*/ 0 h 1827878"/>
              <a:gd name="connsiteX8-35" fmla="*/ 618105 w 2362498"/>
              <a:gd name="connsiteY8-36" fmla="*/ 0 h 1827878"/>
              <a:gd name="connsiteX0-37" fmla="*/ 2362498 w 2362498"/>
              <a:gd name="connsiteY0-38" fmla="*/ 1612423 h 1827878"/>
              <a:gd name="connsiteX1-39" fmla="*/ 2362498 w 2362498"/>
              <a:gd name="connsiteY1-40" fmla="*/ 1827878 h 1827878"/>
              <a:gd name="connsiteX2-41" fmla="*/ 839514 w 2362498"/>
              <a:gd name="connsiteY2-42" fmla="*/ 1827878 h 1827878"/>
              <a:gd name="connsiteX3-43" fmla="*/ 433218 w 2362498"/>
              <a:gd name="connsiteY3-44" fmla="*/ 1827878 h 1827878"/>
              <a:gd name="connsiteX4-45" fmla="*/ 433218 w 2362498"/>
              <a:gd name="connsiteY4-46" fmla="*/ 1826314 h 1827878"/>
              <a:gd name="connsiteX5-47" fmla="*/ 0 w 2362498"/>
              <a:gd name="connsiteY5-48" fmla="*/ 1826314 h 1827878"/>
              <a:gd name="connsiteX6-49" fmla="*/ 0 w 2362498"/>
              <a:gd name="connsiteY6-50" fmla="*/ 0 h 1827878"/>
              <a:gd name="connsiteX7-51" fmla="*/ 618105 w 2362498"/>
              <a:gd name="connsiteY7-52" fmla="*/ 0 h 18278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5A538C"/>
              </a:solidFill>
            </a:endParaRPr>
          </a:p>
        </p:txBody>
      </p:sp>
    </p:spTree>
    <p:extLst>
      <p:ext uri="{BB962C8B-B14F-4D97-AF65-F5344CB8AC3E}">
        <p14:creationId xmlns:p14="http://schemas.microsoft.com/office/powerpoint/2010/main" val="656123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9364"/>
            <a:ext cx="3534924"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M</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链</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风险及收益比</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967793" y="5019941"/>
            <a:ext cx="10341293" cy="646331"/>
          </a:xfrm>
          <a:prstGeom prst="rect">
            <a:avLst/>
          </a:prstGeom>
          <a:ln w="19050">
            <a:solidFill>
              <a:srgbClr val="1D9FDB"/>
            </a:solidFill>
          </a:ln>
        </p:spPr>
        <p:txBody>
          <a:bodyPr wrap="none">
            <a:spAutoFit/>
          </a:bodyPr>
          <a:lstStyle/>
          <a:p>
            <a:r>
              <a:rPr lang="zh-CN" altLang="en-US" dirty="0" smtClean="0"/>
              <a:t>                         最好</a:t>
            </a:r>
            <a:r>
              <a:rPr lang="zh-CN" altLang="en-US" dirty="0"/>
              <a:t>的结果是你想要的，最坏的结果是你能承受</a:t>
            </a:r>
            <a:r>
              <a:rPr lang="zh-CN" altLang="en-US" dirty="0" smtClean="0"/>
              <a:t>的，那就大胆选择吧！</a:t>
            </a:r>
            <a:endParaRPr lang="en-US" altLang="zh-CN" dirty="0" smtClean="0"/>
          </a:p>
          <a:p>
            <a:r>
              <a:rPr lang="zh-CN" altLang="en-US" dirty="0" smtClean="0"/>
              <a:t>因为这是一个快速迭代勇敢者的世界、在这一个变化如此快的世界里，你最大的风险就是不冒风险！</a:t>
            </a:r>
            <a:endParaRPr lang="zh-CN" altLang="en-US" dirty="0"/>
          </a:p>
        </p:txBody>
      </p:sp>
      <p:sp>
        <p:nvSpPr>
          <p:cNvPr id="3" name="TextBox 2"/>
          <p:cNvSpPr txBox="1"/>
          <p:nvPr/>
        </p:nvSpPr>
        <p:spPr>
          <a:xfrm>
            <a:off x="2059993" y="2304288"/>
            <a:ext cx="8131757" cy="1477328"/>
          </a:xfrm>
          <a:prstGeom prst="rect">
            <a:avLst/>
          </a:prstGeom>
          <a:noFill/>
        </p:spPr>
        <p:txBody>
          <a:bodyPr wrap="square" rtlCol="0">
            <a:spAutoFit/>
          </a:bodyPr>
          <a:lstStyle/>
          <a:p>
            <a:r>
              <a:rPr lang="zh-CN" altLang="en-US" dirty="0" smtClean="0"/>
              <a:t>风险</a:t>
            </a:r>
            <a:r>
              <a:rPr lang="en-US" altLang="zh-CN" dirty="0" smtClean="0"/>
              <a:t>: </a:t>
            </a:r>
            <a:r>
              <a:rPr lang="zh-CN" altLang="en-US" dirty="0" smtClean="0"/>
              <a:t>合约算力</a:t>
            </a:r>
            <a:r>
              <a:rPr lang="en-US" altLang="zh-CN" dirty="0" smtClean="0"/>
              <a:t>/</a:t>
            </a:r>
            <a:r>
              <a:rPr lang="zh-CN" altLang="en-US" dirty="0" smtClean="0"/>
              <a:t>矿机款本金，风险逐日</a:t>
            </a:r>
            <a:r>
              <a:rPr lang="zh-CN" altLang="en-US" dirty="0"/>
              <a:t>释放</a:t>
            </a:r>
            <a:r>
              <a:rPr lang="zh-CN" altLang="en-US" dirty="0" smtClean="0"/>
              <a:t>，同时玩家限量</a:t>
            </a:r>
            <a:r>
              <a:rPr lang="en-US" altLang="zh-CN" dirty="0" smtClean="0"/>
              <a:t>(</a:t>
            </a:r>
            <a:r>
              <a:rPr lang="zh-CN" altLang="en-US" dirty="0" smtClean="0"/>
              <a:t>普通人可承受范围</a:t>
            </a:r>
            <a:r>
              <a:rPr lang="en-US" altLang="zh-CN" dirty="0" smtClean="0"/>
              <a:t>)</a:t>
            </a:r>
          </a:p>
          <a:p>
            <a:endParaRPr lang="en-US" altLang="zh-CN" dirty="0"/>
          </a:p>
          <a:p>
            <a:r>
              <a:rPr lang="zh-CN" altLang="en-US" dirty="0" smtClean="0"/>
              <a:t>收益</a:t>
            </a:r>
            <a:r>
              <a:rPr lang="en-US" altLang="zh-CN" dirty="0" smtClean="0"/>
              <a:t>: </a:t>
            </a:r>
            <a:r>
              <a:rPr lang="zh-CN" altLang="en-US" dirty="0" smtClean="0"/>
              <a:t>取决于币价，币价取决于玩家以及社区的价值创造，想象空间巨大！</a:t>
            </a:r>
            <a:endParaRPr lang="en-US" altLang="zh-CN" dirty="0"/>
          </a:p>
          <a:p>
            <a:endParaRPr lang="en-US" altLang="zh-CN" dirty="0" smtClean="0"/>
          </a:p>
          <a:p>
            <a:r>
              <a:rPr lang="zh-CN" altLang="en-US" dirty="0" smtClean="0"/>
              <a:t>从投资的角度讲</a:t>
            </a:r>
            <a:r>
              <a:rPr lang="zh-CN" altLang="en-US" dirty="0"/>
              <a:t>， </a:t>
            </a:r>
            <a:r>
              <a:rPr lang="zh-CN" altLang="en-US" dirty="0" smtClean="0"/>
              <a:t>预期</a:t>
            </a:r>
            <a:r>
              <a:rPr lang="zh-CN" altLang="en-US" dirty="0"/>
              <a:t>风险收益比超过</a:t>
            </a:r>
            <a:r>
              <a:rPr lang="en-US" altLang="zh-CN" dirty="0"/>
              <a:t>1</a:t>
            </a:r>
            <a:r>
              <a:rPr lang="zh-CN" altLang="en-US" dirty="0"/>
              <a:t>比</a:t>
            </a:r>
            <a:r>
              <a:rPr lang="en-US" altLang="zh-CN" dirty="0"/>
              <a:t>3</a:t>
            </a:r>
            <a:r>
              <a:rPr lang="zh-CN" altLang="en-US" dirty="0"/>
              <a:t>，从投资角度预期回报</a:t>
            </a:r>
            <a:r>
              <a:rPr lang="zh-CN" altLang="en-US" dirty="0" smtClean="0"/>
              <a:t>非常高！</a:t>
            </a:r>
            <a:endParaRPr lang="zh-CN" altLang="en-US" dirty="0"/>
          </a:p>
        </p:txBody>
      </p:sp>
    </p:spTree>
    <p:extLst>
      <p:ext uri="{BB962C8B-B14F-4D97-AF65-F5344CB8AC3E}">
        <p14:creationId xmlns:p14="http://schemas.microsoft.com/office/powerpoint/2010/main" val="3636754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9364"/>
            <a:ext cx="3945293"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M</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链</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努力中的穷孩子</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4949" y="169070"/>
            <a:ext cx="4957425" cy="6619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33350" y="2392244"/>
            <a:ext cx="5937250" cy="2923877"/>
          </a:xfrm>
          <a:prstGeom prst="rect">
            <a:avLst/>
          </a:prstGeom>
          <a:noFill/>
        </p:spPr>
        <p:txBody>
          <a:bodyPr wrap="square" rtlCol="0">
            <a:spAutoFit/>
          </a:bodyPr>
          <a:lstStyle/>
          <a:p>
            <a:pPr>
              <a:lnSpc>
                <a:spcPct val="150000"/>
              </a:lnSpc>
            </a:pPr>
            <a:r>
              <a:rPr lang="zh-CN" altLang="en-US" b="1" dirty="0"/>
              <a:t>理想</a:t>
            </a:r>
            <a:r>
              <a:rPr lang="zh-CN" altLang="en-US" b="1" dirty="0" smtClean="0"/>
              <a:t>中的</a:t>
            </a:r>
            <a:r>
              <a:rPr lang="en-US" altLang="zh-CN" b="1" dirty="0" err="1" smtClean="0"/>
              <a:t>Mchain</a:t>
            </a:r>
            <a:r>
              <a:rPr lang="zh-CN" altLang="en-US" b="1" dirty="0" smtClean="0"/>
              <a:t>是含着金钥匙出生的，</a:t>
            </a:r>
            <a:endParaRPr lang="en-US" altLang="zh-CN" b="1" dirty="0" smtClean="0"/>
          </a:p>
          <a:p>
            <a:pPr>
              <a:lnSpc>
                <a:spcPct val="150000"/>
              </a:lnSpc>
            </a:pPr>
            <a:r>
              <a:rPr lang="en-US" altLang="zh-CN" b="1" dirty="0"/>
              <a:t> </a:t>
            </a:r>
            <a:r>
              <a:rPr lang="en-US" altLang="zh-CN" b="1" dirty="0" smtClean="0"/>
              <a:t> The ideal </a:t>
            </a:r>
            <a:r>
              <a:rPr lang="en-US" altLang="zh-CN" b="1" dirty="0" err="1" smtClean="0"/>
              <a:t>Mchain</a:t>
            </a:r>
            <a:r>
              <a:rPr lang="en-US" altLang="zh-CN" b="1" dirty="0" smtClean="0"/>
              <a:t> was born with a gold key</a:t>
            </a:r>
          </a:p>
          <a:p>
            <a:pPr>
              <a:lnSpc>
                <a:spcPct val="150000"/>
              </a:lnSpc>
            </a:pPr>
            <a:r>
              <a:rPr lang="zh-CN" altLang="en-US" b="1" dirty="0" smtClean="0"/>
              <a:t>而实际</a:t>
            </a:r>
            <a:r>
              <a:rPr lang="en-US" altLang="zh-CN" b="1" dirty="0" err="1" smtClean="0"/>
              <a:t>Mchain</a:t>
            </a:r>
            <a:r>
              <a:rPr lang="zh-CN" altLang="en-US" b="1" dirty="0" smtClean="0"/>
              <a:t>是努力中的</a:t>
            </a:r>
            <a:r>
              <a:rPr lang="zh-CN" altLang="en-US" b="1" dirty="0"/>
              <a:t>穷</a:t>
            </a:r>
            <a:r>
              <a:rPr lang="zh-CN" altLang="en-US" b="1" dirty="0" smtClean="0"/>
              <a:t>孩子</a:t>
            </a:r>
            <a:endParaRPr lang="en-US" altLang="zh-CN" b="1" dirty="0" smtClean="0"/>
          </a:p>
          <a:p>
            <a:pPr>
              <a:lnSpc>
                <a:spcPct val="150000"/>
              </a:lnSpc>
            </a:pPr>
            <a:r>
              <a:rPr lang="en-US" altLang="zh-CN" b="1" dirty="0"/>
              <a:t> </a:t>
            </a:r>
            <a:r>
              <a:rPr lang="en-US" altLang="zh-CN" b="1" dirty="0" smtClean="0"/>
              <a:t> But the actual </a:t>
            </a:r>
            <a:r>
              <a:rPr lang="en-US" altLang="zh-CN" b="1" dirty="0" err="1" smtClean="0"/>
              <a:t>Mchain</a:t>
            </a:r>
            <a:r>
              <a:rPr lang="en-US" altLang="zh-CN" b="1" dirty="0" smtClean="0"/>
              <a:t> is a poor child</a:t>
            </a:r>
            <a:r>
              <a:rPr lang="zh-CN" altLang="en-US" b="1" dirty="0"/>
              <a:t> </a:t>
            </a:r>
            <a:r>
              <a:rPr lang="en-US" altLang="zh-CN" b="1" dirty="0" smtClean="0"/>
              <a:t>in the effort</a:t>
            </a:r>
          </a:p>
          <a:p>
            <a:endParaRPr lang="en-US" altLang="zh-CN" b="1" dirty="0" smtClean="0"/>
          </a:p>
          <a:p>
            <a:endParaRPr lang="en-US" altLang="zh-CN" b="1" dirty="0"/>
          </a:p>
          <a:p>
            <a:r>
              <a:rPr lang="zh-CN" altLang="en-US" sz="2000" b="1" dirty="0" smtClean="0">
                <a:solidFill>
                  <a:srgbClr val="FF0000"/>
                </a:solidFill>
              </a:rPr>
              <a:t>虽然我们天生不高贵，但我们的努力一定不会白费！</a:t>
            </a:r>
            <a:endParaRPr lang="en-US" altLang="zh-CN" sz="2000" b="1" dirty="0" smtClean="0">
              <a:solidFill>
                <a:srgbClr val="FF0000"/>
              </a:solidFill>
            </a:endParaRPr>
          </a:p>
          <a:p>
            <a:r>
              <a:rPr lang="zh-CN" altLang="en-US" sz="2000" b="1" dirty="0" smtClean="0">
                <a:solidFill>
                  <a:srgbClr val="FF0000"/>
                </a:solidFill>
              </a:rPr>
              <a:t>阳光、自信、不轻贱，坚信我们必定成为币圈新贵！</a:t>
            </a:r>
            <a:endParaRPr lang="zh-CN" altLang="en-US" sz="2000" b="1" dirty="0">
              <a:solidFill>
                <a:srgbClr val="FF0000"/>
              </a:solidFill>
            </a:endParaRPr>
          </a:p>
        </p:txBody>
      </p:sp>
    </p:spTree>
    <p:extLst>
      <p:ext uri="{BB962C8B-B14F-4D97-AF65-F5344CB8AC3E}">
        <p14:creationId xmlns:p14="http://schemas.microsoft.com/office/powerpoint/2010/main" val="323460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9364"/>
            <a:ext cx="8869718"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M</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链</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布道过程总是很艰难，但坚持必会带来收获</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1733" r="22795" b="41682"/>
          <a:stretch/>
        </p:blipFill>
        <p:spPr bwMode="auto">
          <a:xfrm>
            <a:off x="864724" y="1549400"/>
            <a:ext cx="4285760" cy="459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007" b="10371"/>
          <a:stretch/>
        </p:blipFill>
        <p:spPr bwMode="auto">
          <a:xfrm>
            <a:off x="5953316" y="1149350"/>
            <a:ext cx="3844734"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943676" y="5823634"/>
            <a:ext cx="2019724" cy="646331"/>
          </a:xfrm>
          <a:prstGeom prst="rect">
            <a:avLst/>
          </a:prstGeom>
          <a:noFill/>
          <a:ln>
            <a:solidFill>
              <a:schemeClr val="accent1"/>
            </a:solidFill>
          </a:ln>
        </p:spPr>
        <p:txBody>
          <a:bodyPr wrap="square" rtlCol="0">
            <a:spAutoFit/>
          </a:bodyPr>
          <a:lstStyle/>
          <a:p>
            <a:r>
              <a:rPr lang="zh-CN" altLang="en-US" b="1" dirty="0" smtClean="0"/>
              <a:t>因为你不发光，连</a:t>
            </a:r>
            <a:r>
              <a:rPr lang="zh-CN" altLang="en-US" b="1" smtClean="0"/>
              <a:t>影子都会离开</a:t>
            </a:r>
            <a:r>
              <a:rPr lang="zh-CN" altLang="en-US" b="1" dirty="0" smtClean="0"/>
              <a:t>你！</a:t>
            </a:r>
            <a:endParaRPr lang="zh-CN" altLang="en-US" b="1" dirty="0"/>
          </a:p>
        </p:txBody>
      </p:sp>
    </p:spTree>
    <p:extLst>
      <p:ext uri="{BB962C8B-B14F-4D97-AF65-F5344CB8AC3E}">
        <p14:creationId xmlns:p14="http://schemas.microsoft.com/office/powerpoint/2010/main" val="1090389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9364"/>
            <a:ext cx="8048980"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M</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链</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未来价值需要我们每一个玩家共同缔造</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93" y="1347326"/>
            <a:ext cx="10388323" cy="4524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641216" y="1478999"/>
            <a:ext cx="8922882" cy="400110"/>
          </a:xfrm>
          <a:prstGeom prst="rect">
            <a:avLst/>
          </a:prstGeom>
          <a:noFill/>
        </p:spPr>
        <p:txBody>
          <a:bodyPr wrap="square" rtlCol="0">
            <a:spAutoFit/>
          </a:bodyPr>
          <a:lstStyle/>
          <a:p>
            <a:r>
              <a:rPr lang="zh-CN" altLang="en-US" sz="2000" b="1" dirty="0" smtClean="0"/>
              <a:t>众人拾柴火焰高，只有更多的玩家拥抱</a:t>
            </a:r>
            <a:r>
              <a:rPr lang="en-US" altLang="zh-CN" sz="2000" b="1" dirty="0" smtClean="0"/>
              <a:t>M</a:t>
            </a:r>
            <a:r>
              <a:rPr lang="zh-CN" altLang="en-US" sz="2000" b="1" dirty="0" smtClean="0"/>
              <a:t>链，他才能拥有更大的价值！</a:t>
            </a:r>
            <a:endParaRPr lang="zh-CN" altLang="en-US" sz="2000" b="1" dirty="0"/>
          </a:p>
        </p:txBody>
      </p:sp>
      <p:pic>
        <p:nvPicPr>
          <p:cNvPr id="1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8856" y="2521410"/>
            <a:ext cx="2083689" cy="1264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1805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18"/>
          <p:cNvSpPr/>
          <p:nvPr/>
        </p:nvSpPr>
        <p:spPr>
          <a:xfrm>
            <a:off x="4363233" y="2068863"/>
            <a:ext cx="3506539" cy="2069635"/>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22"/>
          <p:cNvSpPr/>
          <p:nvPr/>
        </p:nvSpPr>
        <p:spPr>
          <a:xfrm>
            <a:off x="6517213" y="1604209"/>
            <a:ext cx="2253807" cy="140346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TextBox 5"/>
          <p:cNvSpPr txBox="1"/>
          <p:nvPr/>
        </p:nvSpPr>
        <p:spPr>
          <a:xfrm>
            <a:off x="1741170" y="2442528"/>
            <a:ext cx="6807200" cy="1322070"/>
          </a:xfrm>
          <a:prstGeom prst="rect">
            <a:avLst/>
          </a:prstGeom>
          <a:noFill/>
        </p:spPr>
        <p:txBody>
          <a:bodyPr wrap="square" rtlCol="0" anchor="ctr">
            <a:spAutoFit/>
          </a:bodyPr>
          <a:lstStyle/>
          <a:p>
            <a:pPr algn="ctr"/>
            <a:r>
              <a:rPr lang="en-US" altLang="zh-CN" sz="8000" b="1" dirty="0">
                <a:solidFill>
                  <a:srgbClr val="1D9FDB"/>
                </a:solidFill>
                <a:latin typeface="Impact" panose="020B0806030902050204" pitchFamily="34" charset="0"/>
                <a:ea typeface="微软雅黑" panose="020B0503020204020204" pitchFamily="34" charset="-122"/>
                <a:cs typeface="Ebrima" panose="02000000000000000000" pitchFamily="2" charset="0"/>
              </a:rPr>
              <a:t>THANK   YOU</a:t>
            </a:r>
          </a:p>
        </p:txBody>
      </p:sp>
      <p:sp>
        <p:nvSpPr>
          <p:cNvPr id="74" name="文本框 73"/>
          <p:cNvSpPr txBox="1"/>
          <p:nvPr/>
        </p:nvSpPr>
        <p:spPr>
          <a:xfrm>
            <a:off x="3564956" y="4627799"/>
            <a:ext cx="5061284" cy="523220"/>
          </a:xfrm>
          <a:prstGeom prst="rect">
            <a:avLst/>
          </a:prstGeom>
          <a:noFill/>
        </p:spPr>
        <p:txBody>
          <a:bodyPr wrap="square" rtlCol="0">
            <a:spAutoFit/>
          </a:bodyPr>
          <a:lstStyle/>
          <a:p>
            <a:pPr indent="0" algn="ctr">
              <a:buFont typeface="Wingdings" panose="05000000000000000000" charset="0"/>
              <a:buNone/>
            </a:pPr>
            <a:r>
              <a:rPr lang="en-US" altLang="zh-CN" sz="2800" b="1" spc="150" dirty="0" smtClean="0">
                <a:solidFill>
                  <a:schemeClr val="bg2">
                    <a:lumMod val="25000"/>
                  </a:schemeClr>
                </a:solidFill>
                <a:latin typeface="微软雅黑" panose="020B0503020204020204" pitchFamily="34" charset="-122"/>
                <a:ea typeface="微软雅黑" panose="020B0503020204020204" pitchFamily="34" charset="-122"/>
              </a:rPr>
              <a:t>M</a:t>
            </a:r>
            <a:r>
              <a:rPr lang="zh-CN" altLang="en-US" sz="2800" b="1" spc="150" dirty="0" smtClean="0">
                <a:solidFill>
                  <a:schemeClr val="bg2">
                    <a:lumMod val="25000"/>
                  </a:schemeClr>
                </a:solidFill>
                <a:latin typeface="微软雅黑" panose="020B0503020204020204" pitchFamily="34" charset="-122"/>
                <a:ea typeface="微软雅黑" panose="020B0503020204020204" pitchFamily="34" charset="-122"/>
              </a:rPr>
              <a:t>链</a:t>
            </a:r>
            <a:r>
              <a:rPr lang="zh-CN" altLang="en-US" sz="2800" b="1" spc="150" smtClean="0">
                <a:solidFill>
                  <a:schemeClr val="bg2">
                    <a:lumMod val="25000"/>
                  </a:schemeClr>
                </a:solidFill>
                <a:latin typeface="微软雅黑" panose="020B0503020204020204" pitchFamily="34" charset="-122"/>
                <a:ea typeface="微软雅黑" panose="020B0503020204020204" pitchFamily="34" charset="-122"/>
              </a:rPr>
              <a:t>，未来已来</a:t>
            </a:r>
            <a:r>
              <a:rPr lang="zh-CN" altLang="en-US" sz="2800" b="1" spc="150" dirty="0" smtClean="0">
                <a:solidFill>
                  <a:schemeClr val="bg2">
                    <a:lumMod val="25000"/>
                  </a:schemeClr>
                </a:solidFill>
                <a:latin typeface="微软雅黑" panose="020B0503020204020204" pitchFamily="34" charset="-122"/>
                <a:ea typeface="微软雅黑" panose="020B0503020204020204" pitchFamily="34" charset="-122"/>
              </a:rPr>
              <a:t>！</a:t>
            </a:r>
            <a:endParaRPr lang="en-US" altLang="zh-CN" sz="2800" b="1" spc="150" dirty="0">
              <a:solidFill>
                <a:schemeClr val="bg2">
                  <a:lumMod val="25000"/>
                </a:schemeClr>
              </a:solidFill>
              <a:latin typeface="Kozuka Mincho Pro M" panose="02020600000000000000" charset="-128"/>
              <a:ea typeface="Kozuka Mincho Pro M" panose="02020600000000000000" charset="-12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3057229"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区块链和比特币</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291823" y="2560540"/>
            <a:ext cx="5610759" cy="584775"/>
          </a:xfrm>
          <a:prstGeom prst="rect">
            <a:avLst/>
          </a:prstGeom>
          <a:noFill/>
        </p:spPr>
        <p:txBody>
          <a:bodyPr wrap="square" rtlCol="0">
            <a:spAutoFit/>
          </a:bodyPr>
          <a:lstStyle/>
          <a:p>
            <a:r>
              <a:rPr lang="zh-CN" altLang="en-US" sz="3200" b="1" dirty="0" smtClean="0"/>
              <a:t>比特币</a:t>
            </a:r>
            <a:r>
              <a:rPr lang="zh-CN" altLang="en-US" sz="3200" dirty="0" smtClean="0"/>
              <a:t>         </a:t>
            </a:r>
            <a:r>
              <a:rPr lang="zh-CN" altLang="en-US" b="1" dirty="0" smtClean="0">
                <a:solidFill>
                  <a:srgbClr val="FF0000"/>
                </a:solidFill>
              </a:rPr>
              <a:t>不等于                </a:t>
            </a:r>
            <a:r>
              <a:rPr lang="zh-CN" altLang="en-US" sz="3200" b="1" dirty="0" smtClean="0"/>
              <a:t>区块链</a:t>
            </a:r>
            <a:endParaRPr lang="zh-CN" altLang="en-US" sz="3200" b="1" dirty="0"/>
          </a:p>
        </p:txBody>
      </p:sp>
      <p:sp>
        <p:nvSpPr>
          <p:cNvPr id="3" name="TextBox 2"/>
          <p:cNvSpPr txBox="1"/>
          <p:nvPr/>
        </p:nvSpPr>
        <p:spPr>
          <a:xfrm>
            <a:off x="4667081" y="4323283"/>
            <a:ext cx="3979468" cy="1295868"/>
          </a:xfrm>
          <a:prstGeom prst="rect">
            <a:avLst/>
          </a:prstGeom>
          <a:noFill/>
        </p:spPr>
        <p:txBody>
          <a:bodyPr wrap="square" rtlCol="0">
            <a:spAutoFit/>
          </a:bodyPr>
          <a:lstStyle/>
          <a:p>
            <a:pPr>
              <a:lnSpc>
                <a:spcPct val="150000"/>
              </a:lnSpc>
            </a:pPr>
            <a:r>
              <a:rPr lang="zh-CN" altLang="en-US" dirty="0" smtClean="0"/>
              <a:t>比特币是区块链技术最成功的应用</a:t>
            </a:r>
            <a:r>
              <a:rPr lang="en-US" altLang="zh-CN" dirty="0" smtClean="0"/>
              <a:t/>
            </a:r>
            <a:br>
              <a:rPr lang="en-US" altLang="zh-CN" dirty="0" smtClean="0"/>
            </a:br>
            <a:r>
              <a:rPr lang="zh-CN" altLang="en-US" dirty="0"/>
              <a:t>区块链技术来源于比特币</a:t>
            </a:r>
          </a:p>
          <a:p>
            <a:pPr>
              <a:lnSpc>
                <a:spcPct val="150000"/>
              </a:lnSpc>
            </a:pPr>
            <a:endParaRPr lang="en-US" altLang="zh-CN" dirty="0" smtClean="0"/>
          </a:p>
        </p:txBody>
      </p:sp>
    </p:spTree>
    <p:extLst>
      <p:ext uri="{BB962C8B-B14F-4D97-AF65-F5344CB8AC3E}">
        <p14:creationId xmlns:p14="http://schemas.microsoft.com/office/powerpoint/2010/main" val="1996821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2646860"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eaLnBrk="1" hangingPunct="1">
              <a:spcBef>
                <a:spcPct val="0"/>
              </a:spcBef>
              <a:buFont typeface="Arial" panose="020B0604020202020204" pitchFamily="34" charset="0"/>
              <a:buNone/>
            </a:pP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区块链的定义</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3730751" y="4570781"/>
            <a:ext cx="7271309" cy="180049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b="1" dirty="0">
                <a:latin typeface="微软雅黑" panose="020B0503020204020204" pitchFamily="34" charset="-122"/>
                <a:ea typeface="微软雅黑" panose="020B0503020204020204" pitchFamily="34" charset="-122"/>
              </a:rPr>
              <a:t>区块链 </a:t>
            </a:r>
            <a:r>
              <a:rPr lang="en-US" altLang="zh-CN" sz="2000" dirty="0" smtClean="0">
                <a:latin typeface="微软雅黑" panose="020B0503020204020204" pitchFamily="34" charset="-122"/>
                <a:ea typeface="微软雅黑" panose="020B0503020204020204" pitchFamily="34" charset="-122"/>
              </a:rPr>
              <a:t/>
            </a:r>
            <a:br>
              <a:rPr lang="en-US" altLang="zh-CN" sz="2000" dirty="0" smtClean="0">
                <a:latin typeface="微软雅黑" panose="020B0503020204020204" pitchFamily="34" charset="-122"/>
                <a:ea typeface="微软雅黑" panose="020B0503020204020204" pitchFamily="34" charset="-122"/>
              </a:rPr>
            </a:br>
            <a:r>
              <a:rPr lang="zh-CN" altLang="en-US" dirty="0" smtClean="0">
                <a:latin typeface="微软雅黑" panose="020B0503020204020204" pitchFamily="34" charset="-122"/>
                <a:ea typeface="微软雅黑" panose="020B0503020204020204" pitchFamily="34" charset="-122"/>
              </a:rPr>
              <a:t>是</a:t>
            </a:r>
            <a:r>
              <a:rPr lang="zh-CN" altLang="en-US" dirty="0">
                <a:latin typeface="微软雅黑" panose="020B0503020204020204" pitchFamily="34" charset="-122"/>
                <a:ea typeface="微软雅黑" panose="020B0503020204020204" pitchFamily="34" charset="-122"/>
              </a:rPr>
              <a:t>一个</a:t>
            </a:r>
            <a:r>
              <a:rPr lang="zh-CN" altLang="en-US" dirty="0" smtClean="0">
                <a:latin typeface="微软雅黑" panose="020B0503020204020204" pitchFamily="34" charset="-122"/>
                <a:ea typeface="微软雅黑" panose="020B0503020204020204" pitchFamily="34" charset="-122"/>
              </a:rPr>
              <a:t>分布式密码学账本</a:t>
            </a:r>
            <a:r>
              <a:rPr lang="zh-CN" altLang="en-US" dirty="0">
                <a:latin typeface="微软雅黑" panose="020B0503020204020204" pitchFamily="34" charset="-122"/>
                <a:ea typeface="微软雅黑" panose="020B0503020204020204" pitchFamily="34" charset="-122"/>
              </a:rPr>
              <a:t>，一种通过去中心化和</a:t>
            </a:r>
            <a:r>
              <a:rPr lang="zh-CN" altLang="en-US" dirty="0" smtClean="0">
                <a:latin typeface="微软雅黑" panose="020B0503020204020204" pitchFamily="34" charset="-122"/>
                <a:ea typeface="微软雅黑" panose="020B0503020204020204" pitchFamily="34" charset="-122"/>
              </a:rPr>
              <a:t>去信任</a:t>
            </a:r>
            <a:r>
              <a:rPr lang="zh-CN" altLang="en-US" dirty="0">
                <a:latin typeface="微软雅黑" panose="020B0503020204020204" pitchFamily="34" charset="-122"/>
                <a:ea typeface="微软雅黑" panose="020B0503020204020204" pitchFamily="34" charset="-122"/>
              </a:rPr>
              <a:t>的方式集体维护一个可靠数据库的</a:t>
            </a:r>
            <a:r>
              <a:rPr lang="zh-CN" altLang="en-US" dirty="0" smtClean="0">
                <a:latin typeface="微软雅黑" panose="020B0503020204020204" pitchFamily="34" charset="-122"/>
                <a:ea typeface="微软雅黑" panose="020B0503020204020204" pitchFamily="34" charset="-122"/>
              </a:rPr>
              <a:t>技术方案</a:t>
            </a:r>
            <a:r>
              <a:rPr lang="zh-CN" altLang="en-US" dirty="0">
                <a:latin typeface="微软雅黑" panose="020B0503020204020204" pitchFamily="34" charset="-122"/>
                <a:ea typeface="微软雅黑" panose="020B0503020204020204" pitchFamily="34" charset="-122"/>
              </a:rPr>
              <a:t>。它基于密码学原理而不基于信用，</a:t>
            </a:r>
            <a:r>
              <a:rPr lang="zh-CN" altLang="en-US" dirty="0" smtClean="0">
                <a:latin typeface="微软雅黑" panose="020B0503020204020204" pitchFamily="34" charset="-122"/>
                <a:ea typeface="微软雅黑" panose="020B0503020204020204" pitchFamily="34" charset="-122"/>
              </a:rPr>
              <a:t>使得</a:t>
            </a:r>
            <a:r>
              <a:rPr lang="zh-CN" altLang="en-US" dirty="0">
                <a:latin typeface="微软雅黑" panose="020B0503020204020204" pitchFamily="34" charset="-122"/>
                <a:ea typeface="微软雅黑" panose="020B0503020204020204" pitchFamily="34" charset="-122"/>
              </a:rPr>
              <a:t>任何达成一致的双方直接支付，从而不需 要第三方中介的参与</a:t>
            </a:r>
          </a:p>
        </p:txBody>
      </p:sp>
      <p:sp>
        <p:nvSpPr>
          <p:cNvPr id="72" name="矩形 71"/>
          <p:cNvSpPr/>
          <p:nvPr/>
        </p:nvSpPr>
        <p:spPr>
          <a:xfrm>
            <a:off x="674224" y="1252693"/>
            <a:ext cx="7034187" cy="138499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b="1" dirty="0">
                <a:latin typeface="微软雅黑" panose="020B0503020204020204" pitchFamily="34" charset="-122"/>
                <a:ea typeface="微软雅黑" panose="020B0503020204020204" pitchFamily="34" charset="-122"/>
              </a:rPr>
              <a:t>背景 </a:t>
            </a:r>
            <a:endParaRPr lang="en-US" altLang="zh-CN" sz="2000" b="1" dirty="0" smtClean="0">
              <a:latin typeface="微软雅黑" panose="020B0503020204020204" pitchFamily="34" charset="-122"/>
              <a:ea typeface="微软雅黑" panose="020B0503020204020204" pitchFamily="34" charset="-122"/>
            </a:endParaRPr>
          </a:p>
          <a:p>
            <a:pPr>
              <a:lnSpc>
                <a:spcPct val="150000"/>
              </a:lnSpc>
            </a:pPr>
            <a:r>
              <a:rPr lang="zh-CN" altLang="en-US" dirty="0" smtClean="0">
                <a:latin typeface="微软雅黑" panose="020B0503020204020204" pitchFamily="34" charset="-122"/>
                <a:ea typeface="微软雅黑" panose="020B0503020204020204" pitchFamily="34" charset="-122"/>
              </a:rPr>
              <a:t>互联网</a:t>
            </a:r>
            <a:r>
              <a:rPr lang="zh-CN" altLang="en-US" dirty="0">
                <a:latin typeface="微软雅黑" panose="020B0503020204020204" pitchFamily="34" charset="-122"/>
                <a:ea typeface="微软雅黑" panose="020B0503020204020204" pitchFamily="34" charset="-122"/>
              </a:rPr>
              <a:t>上的交易，几乎都需要借助可资信赖的第三方信用</a:t>
            </a:r>
            <a:r>
              <a:rPr lang="zh-CN" altLang="en-US" dirty="0" smtClean="0">
                <a:latin typeface="微软雅黑" panose="020B0503020204020204" pitchFamily="34" charset="-122"/>
                <a:ea typeface="微软雅黑" panose="020B0503020204020204" pitchFamily="34" charset="-122"/>
              </a:rPr>
              <a:t>机构来</a:t>
            </a:r>
            <a:r>
              <a:rPr lang="zh-CN" altLang="en-US" dirty="0">
                <a:latin typeface="微软雅黑" panose="020B0503020204020204" pitchFamily="34" charset="-122"/>
                <a:ea typeface="微软雅黑" panose="020B0503020204020204" pitchFamily="34" charset="-122"/>
              </a:rPr>
              <a:t>处理电子支付信息。这类系统仍然内生的受制于“基于信用” 的</a:t>
            </a:r>
            <a:r>
              <a:rPr lang="zh-CN" altLang="en-US" dirty="0" smtClean="0">
                <a:latin typeface="微软雅黑" panose="020B0503020204020204" pitchFamily="34" charset="-122"/>
                <a:ea typeface="微软雅黑" panose="020B0503020204020204" pitchFamily="34" charset="-122"/>
              </a:rPr>
              <a:t>模式</a:t>
            </a:r>
            <a:endParaRPr lang="zh-CN" altLang="en-US" dirty="0">
              <a:latin typeface="微软雅黑" panose="020B0503020204020204" pitchFamily="34" charset="-122"/>
              <a:ea typeface="微软雅黑" panose="020B0503020204020204" pitchFamily="34" charset="-122"/>
            </a:endParaRPr>
          </a:p>
        </p:txBody>
      </p:sp>
      <p:pic>
        <p:nvPicPr>
          <p:cNvPr id="74" name="图片 73"/>
          <p:cNvPicPr>
            <a:picLocks noChangeAspect="1"/>
          </p:cNvPicPr>
          <p:nvPr/>
        </p:nvPicPr>
        <p:blipFill>
          <a:blip r:embed="rId2"/>
          <a:stretch>
            <a:fillRect/>
          </a:stretch>
        </p:blipFill>
        <p:spPr>
          <a:xfrm>
            <a:off x="7587817" y="670896"/>
            <a:ext cx="2088232" cy="3542467"/>
          </a:xfrm>
          <a:prstGeom prst="rect">
            <a:avLst/>
          </a:prstGeom>
        </p:spPr>
      </p:pic>
      <p:pic>
        <p:nvPicPr>
          <p:cNvPr id="75" name="图片 74"/>
          <p:cNvPicPr>
            <a:picLocks noChangeAspect="1"/>
          </p:cNvPicPr>
          <p:nvPr/>
        </p:nvPicPr>
        <p:blipFill>
          <a:blip r:embed="rId3"/>
          <a:stretch>
            <a:fillRect/>
          </a:stretch>
        </p:blipFill>
        <p:spPr>
          <a:xfrm>
            <a:off x="1144603" y="3390042"/>
            <a:ext cx="2505570" cy="3351606"/>
          </a:xfrm>
          <a:prstGeom prst="rect">
            <a:avLst/>
          </a:prstGeom>
        </p:spPr>
      </p:pic>
    </p:spTree>
    <p:extLst>
      <p:ext uri="{BB962C8B-B14F-4D97-AF65-F5344CB8AC3E}">
        <p14:creationId xmlns:p14="http://schemas.microsoft.com/office/powerpoint/2010/main" val="3001136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5245329"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区块技术原理</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以比特币为例</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p:nvPr/>
        </p:nvPicPr>
        <p:blipFill>
          <a:blip r:embed="rId2" cstate="print"/>
          <a:stretch>
            <a:fillRect/>
          </a:stretch>
        </p:blipFill>
        <p:spPr>
          <a:xfrm>
            <a:off x="1261174" y="3606041"/>
            <a:ext cx="5205461" cy="2790938"/>
          </a:xfrm>
          <a:prstGeom prst="rect">
            <a:avLst/>
          </a:prstGeom>
        </p:spPr>
      </p:pic>
      <p:sp>
        <p:nvSpPr>
          <p:cNvPr id="9" name="矩形 8"/>
          <p:cNvSpPr/>
          <p:nvPr/>
        </p:nvSpPr>
        <p:spPr>
          <a:xfrm>
            <a:off x="625609" y="1162019"/>
            <a:ext cx="9513257" cy="180049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b="1" dirty="0" smtClean="0">
                <a:latin typeface="微软雅黑" panose="020B0503020204020204" pitchFamily="34" charset="-122"/>
                <a:ea typeface="微软雅黑" panose="020B0503020204020204" pitchFamily="34" charset="-122"/>
              </a:rPr>
              <a:t>区块</a:t>
            </a:r>
            <a:r>
              <a:rPr lang="zh-CN" altLang="en-US" sz="2000"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Block</a:t>
            </a:r>
            <a:r>
              <a:rPr lang="zh-CN" altLang="en-US" dirty="0" smtClean="0">
                <a:latin typeface="微软雅黑" panose="020B0503020204020204" pitchFamily="34" charset="-122"/>
                <a:ea typeface="微软雅黑" panose="020B0503020204020204" pitchFamily="34" charset="-122"/>
              </a:rPr>
              <a:t>块</a:t>
            </a:r>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账簿</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记录交易单的数据</a:t>
            </a:r>
            <a:r>
              <a:rPr lang="zh-CN" altLang="en-US" dirty="0" smtClean="0">
                <a:latin typeface="微软雅黑" panose="020B0503020204020204" pitchFamily="34" charset="-122"/>
                <a:ea typeface="微软雅黑" panose="020B0503020204020204" pitchFamily="34" charset="-122"/>
              </a:rPr>
              <a:t>单元叫做</a:t>
            </a:r>
            <a:r>
              <a:rPr lang="en-US" altLang="zh-CN" dirty="0">
                <a:latin typeface="微软雅黑" panose="020B0503020204020204" pitchFamily="34" charset="-122"/>
                <a:ea typeface="微软雅黑" panose="020B0503020204020204" pitchFamily="34" charset="-122"/>
              </a:rPr>
              <a:t>Block</a:t>
            </a:r>
            <a:r>
              <a:rPr lang="zh-CN" altLang="en-US" dirty="0">
                <a:latin typeface="微软雅黑" panose="020B0503020204020204" pitchFamily="34" charset="-122"/>
                <a:ea typeface="微软雅黑" panose="020B0503020204020204" pitchFamily="34" charset="-122"/>
              </a:rPr>
              <a:t>，一个</a:t>
            </a:r>
            <a:r>
              <a:rPr lang="en-US" altLang="zh-CN" dirty="0">
                <a:latin typeface="微软雅黑" panose="020B0503020204020204" pitchFamily="34" charset="-122"/>
                <a:ea typeface="微软雅黑" panose="020B0503020204020204" pitchFamily="34" charset="-122"/>
              </a:rPr>
              <a:t>Block</a:t>
            </a:r>
            <a:r>
              <a:rPr lang="zh-CN" altLang="en-US" dirty="0">
                <a:latin typeface="微软雅黑" panose="020B0503020204020204" pitchFamily="34" charset="-122"/>
                <a:ea typeface="微软雅黑" panose="020B0503020204020204" pitchFamily="34" charset="-122"/>
              </a:rPr>
              <a:t>上会记录很多交易单。 </a:t>
            </a:r>
            <a:r>
              <a:rPr lang="en-US" altLang="zh-CN" dirty="0">
                <a:latin typeface="微软雅黑" panose="020B0503020204020204" pitchFamily="34" charset="-122"/>
                <a:ea typeface="微软雅黑" panose="020B0503020204020204" pitchFamily="34" charset="-122"/>
              </a:rPr>
              <a:t>Block</a:t>
            </a:r>
            <a:r>
              <a:rPr lang="zh-CN" altLang="en-US" dirty="0">
                <a:latin typeface="微软雅黑" panose="020B0503020204020204" pitchFamily="34" charset="-122"/>
                <a:ea typeface="微软雅黑" panose="020B0503020204020204" pitchFamily="34" charset="-122"/>
              </a:rPr>
              <a:t>有很多份，每个</a:t>
            </a:r>
            <a:r>
              <a:rPr lang="en-US" altLang="zh-CN" dirty="0">
                <a:latin typeface="微软雅黑" panose="020B0503020204020204" pitchFamily="34" charset="-122"/>
                <a:ea typeface="微软雅黑" panose="020B0503020204020204" pitchFamily="34" charset="-122"/>
              </a:rPr>
              <a:t>Block</a:t>
            </a:r>
            <a:r>
              <a:rPr lang="zh-CN" altLang="en-US" dirty="0">
                <a:latin typeface="微软雅黑" panose="020B0503020204020204" pitchFamily="34" charset="-122"/>
                <a:ea typeface="微软雅黑" panose="020B0503020204020204" pitchFamily="34" charset="-122"/>
              </a:rPr>
              <a:t>只记录比特</a:t>
            </a:r>
            <a:r>
              <a:rPr lang="zh-CN" altLang="en-US" dirty="0" smtClean="0">
                <a:latin typeface="微软雅黑" panose="020B0503020204020204" pitchFamily="34" charset="-122"/>
                <a:ea typeface="微软雅黑" panose="020B0503020204020204" pitchFamily="34" charset="-122"/>
              </a:rPr>
              <a:t>币全</a:t>
            </a:r>
            <a:r>
              <a:rPr lang="zh-CN" altLang="en-US" dirty="0">
                <a:latin typeface="微软雅黑" panose="020B0503020204020204" pitchFamily="34" charset="-122"/>
                <a:ea typeface="微软雅黑" panose="020B0503020204020204" pitchFamily="34" charset="-122"/>
              </a:rPr>
              <a:t>网</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分钟内的交易信息，每约</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分钟</a:t>
            </a:r>
            <a:r>
              <a:rPr lang="zh-CN" altLang="en-US" dirty="0" smtClean="0">
                <a:latin typeface="微软雅黑" panose="020B0503020204020204" pitchFamily="34" charset="-122"/>
                <a:ea typeface="微软雅黑" panose="020B0503020204020204" pitchFamily="34" charset="-122"/>
              </a:rPr>
              <a:t>产生</a:t>
            </a:r>
            <a:r>
              <a:rPr lang="zh-CN" altLang="en-US" dirty="0">
                <a:latin typeface="微软雅黑" panose="020B0503020204020204" pitchFamily="34" charset="-122"/>
                <a:ea typeface="微软雅黑" panose="020B0503020204020204" pitchFamily="34" charset="-122"/>
              </a:rPr>
              <a:t>一个新的</a:t>
            </a:r>
            <a:r>
              <a:rPr lang="en-US" altLang="zh-CN" dirty="0">
                <a:latin typeface="微软雅黑" panose="020B0503020204020204" pitchFamily="34" charset="-122"/>
                <a:ea typeface="微软雅黑" panose="020B0503020204020204" pitchFamily="34" charset="-122"/>
              </a:rPr>
              <a:t>Block</a:t>
            </a:r>
            <a:r>
              <a:rPr lang="zh-CN" altLang="en-US" dirty="0">
                <a:latin typeface="微软雅黑" panose="020B0503020204020204" pitchFamily="34" charset="-122"/>
                <a:ea typeface="微软雅黑" panose="020B0503020204020204" pitchFamily="34" charset="-122"/>
              </a:rPr>
              <a:t>。每生成一个</a:t>
            </a:r>
            <a:r>
              <a:rPr lang="en-US" altLang="zh-CN" dirty="0">
                <a:latin typeface="微软雅黑" panose="020B0503020204020204" pitchFamily="34" charset="-122"/>
                <a:ea typeface="微软雅黑" panose="020B0503020204020204" pitchFamily="34" charset="-122"/>
              </a:rPr>
              <a:t>Block</a:t>
            </a:r>
            <a:r>
              <a:rPr lang="zh-CN" altLang="en-US" dirty="0">
                <a:latin typeface="微软雅黑" panose="020B0503020204020204" pitchFamily="34" charset="-122"/>
                <a:ea typeface="微软雅黑" panose="020B0503020204020204" pitchFamily="34" charset="-122"/>
              </a:rPr>
              <a:t>，生 产者获得</a:t>
            </a:r>
            <a:r>
              <a:rPr lang="en-US" altLang="zh-CN" dirty="0">
                <a:latin typeface="微软雅黑" panose="020B0503020204020204" pitchFamily="34" charset="-122"/>
                <a:ea typeface="微软雅黑" panose="020B0503020204020204" pitchFamily="34" charset="-122"/>
              </a:rPr>
              <a:t>50</a:t>
            </a:r>
            <a:r>
              <a:rPr lang="zh-CN" altLang="en-US" dirty="0">
                <a:latin typeface="微软雅黑" panose="020B0503020204020204" pitchFamily="34" charset="-122"/>
                <a:ea typeface="微软雅黑" panose="020B0503020204020204" pitchFamily="34" charset="-122"/>
              </a:rPr>
              <a:t>个比特币奖励，每</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年生产出</a:t>
            </a:r>
            <a:r>
              <a:rPr lang="en-US" altLang="zh-CN" dirty="0">
                <a:latin typeface="微软雅黑" panose="020B0503020204020204" pitchFamily="34" charset="-122"/>
                <a:ea typeface="微软雅黑" panose="020B0503020204020204" pitchFamily="34" charset="-122"/>
              </a:rPr>
              <a:t>21 </a:t>
            </a:r>
            <a:r>
              <a:rPr lang="zh-CN" altLang="en-US" dirty="0">
                <a:latin typeface="微软雅黑" panose="020B0503020204020204" pitchFamily="34" charset="-122"/>
                <a:ea typeface="微软雅黑" panose="020B0503020204020204" pitchFamily="34" charset="-122"/>
              </a:rPr>
              <a:t>万个</a:t>
            </a:r>
            <a:r>
              <a:rPr lang="en-US" altLang="zh-CN" dirty="0">
                <a:latin typeface="微软雅黑" panose="020B0503020204020204" pitchFamily="34" charset="-122"/>
                <a:ea typeface="微软雅黑" panose="020B0503020204020204" pitchFamily="34" charset="-122"/>
              </a:rPr>
              <a:t>Block</a:t>
            </a:r>
            <a:r>
              <a:rPr lang="zh-CN" altLang="en-US" dirty="0">
                <a:latin typeface="微软雅黑" panose="020B0503020204020204" pitchFamily="34" charset="-122"/>
                <a:ea typeface="微软雅黑" panose="020B0503020204020204" pitchFamily="34" charset="-122"/>
              </a:rPr>
              <a:t>后奖励减半。比特币总数</a:t>
            </a:r>
            <a:r>
              <a:rPr lang="en-US" altLang="zh-CN" dirty="0">
                <a:latin typeface="微软雅黑" panose="020B0503020204020204" pitchFamily="34" charset="-122"/>
                <a:ea typeface="微软雅黑" panose="020B0503020204020204" pitchFamily="34" charset="-122"/>
              </a:rPr>
              <a:t>2100</a:t>
            </a:r>
            <a:r>
              <a:rPr lang="zh-CN" altLang="en-US" dirty="0">
                <a:latin typeface="微软雅黑" panose="020B0503020204020204" pitchFamily="34" charset="-122"/>
                <a:ea typeface="微软雅黑" panose="020B0503020204020204" pitchFamily="34" charset="-122"/>
              </a:rPr>
              <a:t>万 个，从</a:t>
            </a:r>
            <a:r>
              <a:rPr lang="en-US" altLang="zh-CN" dirty="0">
                <a:latin typeface="微软雅黑" panose="020B0503020204020204" pitchFamily="34" charset="-122"/>
                <a:ea typeface="微软雅黑" panose="020B0503020204020204" pitchFamily="34" charset="-122"/>
              </a:rPr>
              <a:t>2009</a:t>
            </a:r>
            <a:r>
              <a:rPr lang="zh-CN" altLang="en-US" dirty="0">
                <a:latin typeface="微软雅黑" panose="020B0503020204020204" pitchFamily="34" charset="-122"/>
                <a:ea typeface="微软雅黑" panose="020B0503020204020204" pitchFamily="34" charset="-122"/>
              </a:rPr>
              <a:t>开始至</a:t>
            </a:r>
            <a:r>
              <a:rPr lang="en-US" altLang="zh-CN" dirty="0">
                <a:latin typeface="微软雅黑" panose="020B0503020204020204" pitchFamily="34" charset="-122"/>
                <a:ea typeface="微软雅黑" panose="020B0503020204020204" pitchFamily="34" charset="-122"/>
              </a:rPr>
              <a:t>2140</a:t>
            </a:r>
            <a:r>
              <a:rPr lang="zh-CN" altLang="en-US" dirty="0">
                <a:latin typeface="微软雅黑" panose="020B0503020204020204" pitchFamily="34" charset="-122"/>
                <a:ea typeface="微软雅黑" panose="020B0503020204020204" pitchFamily="34" charset="-122"/>
              </a:rPr>
              <a:t>年后生产完毕。</a:t>
            </a:r>
            <a:endParaRPr lang="zh-CN" altLang="en-US" sz="2400" dirty="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7667" y="3618585"/>
            <a:ext cx="1981199" cy="173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7413955" y="5522572"/>
            <a:ext cx="4206240" cy="787523"/>
          </a:xfrm>
          <a:prstGeom prst="rect">
            <a:avLst/>
          </a:prstGeom>
        </p:spPr>
        <p:txBody>
          <a:bodyPr wrap="square">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生产</a:t>
            </a:r>
            <a:r>
              <a:rPr lang="en-US" altLang="zh-CN" sz="1600" dirty="0">
                <a:latin typeface="微软雅黑" panose="020B0503020204020204" pitchFamily="34" charset="-122"/>
                <a:ea typeface="微软雅黑" panose="020B0503020204020204" pitchFamily="34" charset="-122"/>
              </a:rPr>
              <a:t>Block</a:t>
            </a:r>
            <a:r>
              <a:rPr lang="zh-CN" altLang="en-US" sz="1600" dirty="0">
                <a:latin typeface="微软雅黑" panose="020B0503020204020204" pitchFamily="34" charset="-122"/>
                <a:ea typeface="微软雅黑" panose="020B0503020204020204" pitchFamily="34" charset="-122"/>
              </a:rPr>
              <a:t>的过程，被形象的称为“挖矿”，生产工也被称为“矿工”。</a:t>
            </a:r>
          </a:p>
        </p:txBody>
      </p:sp>
    </p:spTree>
    <p:extLst>
      <p:ext uri="{BB962C8B-B14F-4D97-AF65-F5344CB8AC3E}">
        <p14:creationId xmlns:p14="http://schemas.microsoft.com/office/powerpoint/2010/main" val="3591371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3"/>
          <p:cNvSpPr>
            <a:spLocks noChangeArrowheads="1"/>
          </p:cNvSpPr>
          <p:nvPr/>
        </p:nvSpPr>
        <p:spPr bwMode="auto">
          <a:xfrm>
            <a:off x="1073958" y="378513"/>
            <a:ext cx="5655697"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区块链技术原理</a:t>
            </a:r>
            <a:r>
              <a:rPr lang="en-US" altLang="zh-CN"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a:t>
            </a:r>
            <a:r>
              <a:rPr lang="zh-CN" altLang="en-US" b="1" dirty="0" smtClean="0">
                <a:solidFill>
                  <a:schemeClr val="tx1">
                    <a:lumMod val="65000"/>
                    <a:lumOff val="35000"/>
                  </a:schemeClr>
                </a:solidFill>
                <a:latin typeface="Arial" panose="020B0604020202020204" pitchFamily="34" charset="0"/>
                <a:cs typeface="Arial" panose="020B0604020202020204" pitchFamily="34" charset="0"/>
                <a:sym typeface="Impact" panose="020B0806030902050204" pitchFamily="34" charset="0"/>
              </a:rPr>
              <a:t>以比特币为例</a:t>
            </a:r>
          </a:p>
        </p:txBody>
      </p:sp>
      <p:sp>
        <p:nvSpPr>
          <p:cNvPr id="66" name="任意多边形 4"/>
          <p:cNvSpPr/>
          <p:nvPr/>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1" fmla="*/ 0 w 3171687"/>
              <a:gd name="connsiteY0-2" fmla="*/ 0 h 2069635"/>
              <a:gd name="connsiteX1-3" fmla="*/ 3171687 w 3171687"/>
              <a:gd name="connsiteY1-4" fmla="*/ 0 h 2069635"/>
              <a:gd name="connsiteX2-5" fmla="*/ 3171687 w 3171687"/>
              <a:gd name="connsiteY2-6" fmla="*/ 2069635 h 2069635"/>
              <a:gd name="connsiteX3-7" fmla="*/ 0 w 3171687"/>
              <a:gd name="connsiteY3-8" fmla="*/ 2069635 h 2069635"/>
              <a:gd name="connsiteX4-9" fmla="*/ 0 w 3171687"/>
              <a:gd name="connsiteY4-10" fmla="*/ 1810069 h 2069635"/>
              <a:gd name="connsiteX5-11" fmla="*/ 979903 w 3171687"/>
              <a:gd name="connsiteY5-12" fmla="*/ 1810069 h 2069635"/>
              <a:gd name="connsiteX6-13" fmla="*/ 979903 w 3171687"/>
              <a:gd name="connsiteY6-14" fmla="*/ 259565 h 2069635"/>
              <a:gd name="connsiteX7-15" fmla="*/ 0 w 3171687"/>
              <a:gd name="connsiteY7-16" fmla="*/ 259565 h 2069635"/>
              <a:gd name="connsiteX8-17" fmla="*/ 0 w 3171687"/>
              <a:gd name="connsiteY8-18" fmla="*/ 0 h 2069635"/>
              <a:gd name="connsiteX0-19" fmla="*/ 979903 w 3171687"/>
              <a:gd name="connsiteY0-20" fmla="*/ 1810069 h 2069635"/>
              <a:gd name="connsiteX1-21" fmla="*/ 979903 w 3171687"/>
              <a:gd name="connsiteY1-22" fmla="*/ 259565 h 2069635"/>
              <a:gd name="connsiteX2-23" fmla="*/ 0 w 3171687"/>
              <a:gd name="connsiteY2-24" fmla="*/ 259565 h 2069635"/>
              <a:gd name="connsiteX3-25" fmla="*/ 0 w 3171687"/>
              <a:gd name="connsiteY3-26" fmla="*/ 0 h 2069635"/>
              <a:gd name="connsiteX4-27" fmla="*/ 3171687 w 3171687"/>
              <a:gd name="connsiteY4-28" fmla="*/ 0 h 2069635"/>
              <a:gd name="connsiteX5-29" fmla="*/ 3171687 w 3171687"/>
              <a:gd name="connsiteY5-30" fmla="*/ 2069635 h 2069635"/>
              <a:gd name="connsiteX6-31" fmla="*/ 0 w 3171687"/>
              <a:gd name="connsiteY6-32" fmla="*/ 2069635 h 2069635"/>
              <a:gd name="connsiteX7-33" fmla="*/ 0 w 3171687"/>
              <a:gd name="connsiteY7-34" fmla="*/ 1810069 h 2069635"/>
              <a:gd name="connsiteX8-35" fmla="*/ 1071343 w 3171687"/>
              <a:gd name="connsiteY8-36" fmla="*/ 1901509 h 2069635"/>
              <a:gd name="connsiteX0-37" fmla="*/ 979903 w 3171687"/>
              <a:gd name="connsiteY0-38" fmla="*/ 1810069 h 2069635"/>
              <a:gd name="connsiteX1-39" fmla="*/ 979903 w 3171687"/>
              <a:gd name="connsiteY1-40" fmla="*/ 259565 h 2069635"/>
              <a:gd name="connsiteX2-41" fmla="*/ 0 w 3171687"/>
              <a:gd name="connsiteY2-42" fmla="*/ 259565 h 2069635"/>
              <a:gd name="connsiteX3-43" fmla="*/ 0 w 3171687"/>
              <a:gd name="connsiteY3-44" fmla="*/ 0 h 2069635"/>
              <a:gd name="connsiteX4-45" fmla="*/ 3171687 w 3171687"/>
              <a:gd name="connsiteY4-46" fmla="*/ 0 h 2069635"/>
              <a:gd name="connsiteX5-47" fmla="*/ 3171687 w 3171687"/>
              <a:gd name="connsiteY5-48" fmla="*/ 2069635 h 2069635"/>
              <a:gd name="connsiteX6-49" fmla="*/ 0 w 3171687"/>
              <a:gd name="connsiteY6-50" fmla="*/ 2069635 h 2069635"/>
              <a:gd name="connsiteX7-51" fmla="*/ 0 w 3171687"/>
              <a:gd name="connsiteY7-52" fmla="*/ 1810069 h 2069635"/>
              <a:gd name="connsiteX0-53" fmla="*/ 979903 w 3171687"/>
              <a:gd name="connsiteY0-54" fmla="*/ 259565 h 2069635"/>
              <a:gd name="connsiteX1-55" fmla="*/ 0 w 3171687"/>
              <a:gd name="connsiteY1-56" fmla="*/ 259565 h 2069635"/>
              <a:gd name="connsiteX2-57" fmla="*/ 0 w 3171687"/>
              <a:gd name="connsiteY2-58" fmla="*/ 0 h 2069635"/>
              <a:gd name="connsiteX3-59" fmla="*/ 3171687 w 3171687"/>
              <a:gd name="connsiteY3-60" fmla="*/ 0 h 2069635"/>
              <a:gd name="connsiteX4-61" fmla="*/ 3171687 w 3171687"/>
              <a:gd name="connsiteY4-62" fmla="*/ 2069635 h 2069635"/>
              <a:gd name="connsiteX5-63" fmla="*/ 0 w 3171687"/>
              <a:gd name="connsiteY5-64" fmla="*/ 2069635 h 2069635"/>
              <a:gd name="connsiteX6-65" fmla="*/ 0 w 3171687"/>
              <a:gd name="connsiteY6-66" fmla="*/ 1810069 h 2069635"/>
              <a:gd name="connsiteX0-67" fmla="*/ 0 w 3171687"/>
              <a:gd name="connsiteY0-68" fmla="*/ 259565 h 2069635"/>
              <a:gd name="connsiteX1-69" fmla="*/ 0 w 3171687"/>
              <a:gd name="connsiteY1-70" fmla="*/ 0 h 2069635"/>
              <a:gd name="connsiteX2-71" fmla="*/ 3171687 w 3171687"/>
              <a:gd name="connsiteY2-72" fmla="*/ 0 h 2069635"/>
              <a:gd name="connsiteX3-73" fmla="*/ 3171687 w 3171687"/>
              <a:gd name="connsiteY3-74" fmla="*/ 2069635 h 2069635"/>
              <a:gd name="connsiteX4-75" fmla="*/ 0 w 3171687"/>
              <a:gd name="connsiteY4-76" fmla="*/ 2069635 h 2069635"/>
              <a:gd name="connsiteX5-77" fmla="*/ 0 w 3171687"/>
              <a:gd name="connsiteY5-78" fmla="*/ 1810069 h 20696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
          <p:cNvSpPr/>
          <p:nvPr/>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1" fmla="*/ 1013277 w 2253807"/>
              <a:gd name="connsiteY0-2" fmla="*/ 700070 h 1262130"/>
              <a:gd name="connsiteX1-3" fmla="*/ 0 w 2253807"/>
              <a:gd name="connsiteY1-4" fmla="*/ 700070 h 1262130"/>
              <a:gd name="connsiteX2-5" fmla="*/ 0 w 2253807"/>
              <a:gd name="connsiteY2-6" fmla="*/ 0 h 1262130"/>
              <a:gd name="connsiteX3-7" fmla="*/ 2253807 w 2253807"/>
              <a:gd name="connsiteY3-8" fmla="*/ 0 h 1262130"/>
              <a:gd name="connsiteX4-9" fmla="*/ 2253807 w 2253807"/>
              <a:gd name="connsiteY4-10" fmla="*/ 1262130 h 1262130"/>
              <a:gd name="connsiteX5-11" fmla="*/ 1013277 w 2253807"/>
              <a:gd name="connsiteY5-12" fmla="*/ 1262130 h 1262130"/>
              <a:gd name="connsiteX6-13" fmla="*/ 1104717 w 2253807"/>
              <a:gd name="connsiteY6-14" fmla="*/ 791510 h 1262130"/>
              <a:gd name="connsiteX0-15" fmla="*/ 1013277 w 2253807"/>
              <a:gd name="connsiteY0-16" fmla="*/ 700070 h 1262130"/>
              <a:gd name="connsiteX1-17" fmla="*/ 0 w 2253807"/>
              <a:gd name="connsiteY1-18" fmla="*/ 700070 h 1262130"/>
              <a:gd name="connsiteX2-19" fmla="*/ 0 w 2253807"/>
              <a:gd name="connsiteY2-20" fmla="*/ 0 h 1262130"/>
              <a:gd name="connsiteX3-21" fmla="*/ 2253807 w 2253807"/>
              <a:gd name="connsiteY3-22" fmla="*/ 0 h 1262130"/>
              <a:gd name="connsiteX4-23" fmla="*/ 2253807 w 2253807"/>
              <a:gd name="connsiteY4-24" fmla="*/ 1262130 h 1262130"/>
              <a:gd name="connsiteX5-25" fmla="*/ 1013277 w 2253807"/>
              <a:gd name="connsiteY5-26" fmla="*/ 1262130 h 1262130"/>
              <a:gd name="connsiteX0-27" fmla="*/ 0 w 2253807"/>
              <a:gd name="connsiteY0-28" fmla="*/ 700070 h 1262130"/>
              <a:gd name="connsiteX1-29" fmla="*/ 0 w 2253807"/>
              <a:gd name="connsiteY1-30" fmla="*/ 0 h 1262130"/>
              <a:gd name="connsiteX2-31" fmla="*/ 2253807 w 2253807"/>
              <a:gd name="connsiteY2-32" fmla="*/ 0 h 1262130"/>
              <a:gd name="connsiteX3-33" fmla="*/ 2253807 w 2253807"/>
              <a:gd name="connsiteY3-34" fmla="*/ 1262130 h 1262130"/>
              <a:gd name="connsiteX4-35" fmla="*/ 1013277 w 2253807"/>
              <a:gd name="connsiteY4-36" fmla="*/ 1262130 h 1262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7519" b="34347"/>
          <a:stretch/>
        </p:blipFill>
        <p:spPr bwMode="auto">
          <a:xfrm>
            <a:off x="8564969" y="4148069"/>
            <a:ext cx="3519742" cy="1843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555725" y="1541181"/>
            <a:ext cx="9561198" cy="22159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smtClean="0">
                <a:latin typeface="微软雅黑" panose="020B0503020204020204" pitchFamily="34" charset="-122"/>
                <a:ea typeface="微软雅黑" panose="020B0503020204020204" pitchFamily="34" charset="-122"/>
              </a:rPr>
              <a:t>区块链</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Block</a:t>
            </a:r>
            <a:r>
              <a:rPr lang="zh-CN" altLang="en-US" dirty="0" smtClean="0">
                <a:latin typeface="微软雅黑" panose="020B0503020204020204" pitchFamily="34" charset="-122"/>
                <a:ea typeface="微软雅黑" panose="020B0503020204020204" pitchFamily="34" charset="-122"/>
              </a:rPr>
              <a:t>链）： </a:t>
            </a:r>
            <a:r>
              <a:rPr lang="zh-CN" altLang="en-US" dirty="0">
                <a:latin typeface="微软雅黑" panose="020B0503020204020204" pitchFamily="34" charset="-122"/>
                <a:ea typeface="微软雅黑" panose="020B0503020204020204" pitchFamily="34" charset="-122"/>
              </a:rPr>
              <a:t>所有的</a:t>
            </a:r>
            <a:r>
              <a:rPr lang="en-US" altLang="zh-CN" dirty="0">
                <a:latin typeface="微软雅黑" panose="020B0503020204020204" pitchFamily="34" charset="-122"/>
                <a:ea typeface="微软雅黑" panose="020B0503020204020204" pitchFamily="34" charset="-122"/>
              </a:rPr>
              <a:t>Block</a:t>
            </a:r>
            <a:r>
              <a:rPr lang="zh-CN" altLang="en-US" dirty="0">
                <a:latin typeface="微软雅黑" panose="020B0503020204020204" pitchFamily="34" charset="-122"/>
                <a:ea typeface="微软雅黑" panose="020B0503020204020204" pitchFamily="34" charset="-122"/>
              </a:rPr>
              <a:t>以双向链表的方式链接起来，且每个</a:t>
            </a:r>
            <a:r>
              <a:rPr lang="en-US" altLang="zh-CN" dirty="0">
                <a:latin typeface="微软雅黑" panose="020B0503020204020204" pitchFamily="34" charset="-122"/>
                <a:ea typeface="微软雅黑" panose="020B0503020204020204" pitchFamily="34" charset="-122"/>
              </a:rPr>
              <a:t>Block</a:t>
            </a:r>
            <a:r>
              <a:rPr lang="zh-CN" altLang="en-US" dirty="0">
                <a:latin typeface="微软雅黑" panose="020B0503020204020204" pitchFamily="34" charset="-122"/>
                <a:ea typeface="微软雅黑" panose="020B0503020204020204" pitchFamily="34" charset="-122"/>
              </a:rPr>
              <a:t>都会保存其上一个 </a:t>
            </a:r>
            <a:r>
              <a:rPr lang="en-US" altLang="zh-CN" dirty="0">
                <a:latin typeface="微软雅黑" panose="020B0503020204020204" pitchFamily="34" charset="-122"/>
                <a:ea typeface="微软雅黑" panose="020B0503020204020204" pitchFamily="34" charset="-122"/>
              </a:rPr>
              <a:t>Block</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值（这样</a:t>
            </a:r>
            <a:r>
              <a:rPr lang="en-US" altLang="zh-CN" dirty="0">
                <a:latin typeface="微软雅黑" panose="020B0503020204020204" pitchFamily="34" charset="-122"/>
                <a:ea typeface="微软雅黑" panose="020B0503020204020204" pitchFamily="34" charset="-122"/>
              </a:rPr>
              <a:t>Block</a:t>
            </a:r>
            <a:r>
              <a:rPr lang="zh-CN" altLang="en-US" dirty="0">
                <a:latin typeface="微软雅黑" panose="020B0503020204020204" pitchFamily="34" charset="-122"/>
                <a:ea typeface="微软雅黑" panose="020B0503020204020204" pitchFamily="34" charset="-122"/>
              </a:rPr>
              <a:t>之间的顺序一旦确定就无法更改）。只有一个</a:t>
            </a:r>
            <a:r>
              <a:rPr lang="en-US" altLang="zh-CN" dirty="0">
                <a:latin typeface="微软雅黑" panose="020B0503020204020204" pitchFamily="34" charset="-122"/>
                <a:ea typeface="微软雅黑" panose="020B0503020204020204" pitchFamily="34" charset="-122"/>
              </a:rPr>
              <a:t>Block </a:t>
            </a:r>
            <a:r>
              <a:rPr lang="zh-CN" altLang="en-US" dirty="0">
                <a:latin typeface="微软雅黑" panose="020B0503020204020204" pitchFamily="34" charset="-122"/>
                <a:ea typeface="微软雅黑" panose="020B0503020204020204" pitchFamily="34" charset="-122"/>
              </a:rPr>
              <a:t>无上一节点，即：创世</a:t>
            </a:r>
            <a:r>
              <a:rPr lang="en-US" altLang="zh-CN" dirty="0">
                <a:latin typeface="微软雅黑" panose="020B0503020204020204" pitchFamily="34" charset="-122"/>
                <a:ea typeface="微软雅黑" panose="020B0503020204020204" pitchFamily="34" charset="-122"/>
              </a:rPr>
              <a:t>Block</a:t>
            </a:r>
            <a:r>
              <a:rPr lang="zh-CN" altLang="en-US" dirty="0">
                <a:latin typeface="微软雅黑" panose="020B0503020204020204" pitchFamily="34" charset="-122"/>
                <a:ea typeface="微软雅黑" panose="020B0503020204020204" pitchFamily="34" charset="-122"/>
              </a:rPr>
              <a:t>（第一个</a:t>
            </a:r>
            <a:r>
              <a:rPr lang="en-US" altLang="zh-CN" dirty="0">
                <a:latin typeface="微软雅黑" panose="020B0503020204020204" pitchFamily="34" charset="-122"/>
                <a:ea typeface="微软雅黑" panose="020B0503020204020204" pitchFamily="34" charset="-122"/>
              </a:rPr>
              <a:t>Block)</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Block</a:t>
            </a:r>
            <a:r>
              <a:rPr lang="zh-CN" altLang="en-US" dirty="0">
                <a:latin typeface="微软雅黑" panose="020B0503020204020204" pitchFamily="34" charset="-122"/>
                <a:ea typeface="微软雅黑" panose="020B0503020204020204" pitchFamily="34" charset="-122"/>
              </a:rPr>
              <a:t>链全网唯一，每个节点都有相同的备份。</a:t>
            </a:r>
            <a:r>
              <a:rPr lang="en-US" altLang="zh-CN" dirty="0">
                <a:latin typeface="微软雅黑" panose="020B0503020204020204" pitchFamily="34" charset="-122"/>
                <a:ea typeface="微软雅黑" panose="020B0503020204020204" pitchFamily="34" charset="-122"/>
              </a:rPr>
              <a:t>Block</a:t>
            </a:r>
            <a:r>
              <a:rPr lang="zh-CN" altLang="en-US" dirty="0">
                <a:latin typeface="微软雅黑" panose="020B0503020204020204" pitchFamily="34" charset="-122"/>
                <a:ea typeface="微软雅黑" panose="020B0503020204020204" pitchFamily="34" charset="-122"/>
              </a:rPr>
              <a:t>链一旦有更新则全网</a:t>
            </a:r>
            <a:r>
              <a:rPr lang="zh-CN" altLang="en-US" dirty="0" smtClean="0">
                <a:latin typeface="微软雅黑" panose="020B0503020204020204" pitchFamily="34" charset="-122"/>
                <a:ea typeface="微软雅黑" panose="020B0503020204020204" pitchFamily="34" charset="-122"/>
              </a:rPr>
              <a:t>通知。</a:t>
            </a:r>
            <a:endParaRPr lang="en-US" altLang="zh-CN" b="1" dirty="0" smtClean="0">
              <a:latin typeface="微软雅黑" panose="020B0503020204020204" pitchFamily="34" charset="-122"/>
              <a:ea typeface="微软雅黑" panose="020B0503020204020204" pitchFamily="34" charset="-122"/>
            </a:endParaRPr>
          </a:p>
          <a:p>
            <a:pPr>
              <a:lnSpc>
                <a:spcPct val="150000"/>
              </a:lnSpc>
            </a:pPr>
            <a:endParaRPr lang="zh-CN" altLang="en-US" sz="2000" dirty="0">
              <a:latin typeface="微软雅黑" panose="020B0503020204020204" pitchFamily="34" charset="-122"/>
              <a:ea typeface="微软雅黑" panose="020B0503020204020204" pitchFamily="34" charset="-122"/>
            </a:endParaRPr>
          </a:p>
        </p:txBody>
      </p:sp>
      <p:grpSp>
        <p:nvGrpSpPr>
          <p:cNvPr id="9" name="组合 8"/>
          <p:cNvGrpSpPr/>
          <p:nvPr/>
        </p:nvGrpSpPr>
        <p:grpSpPr>
          <a:xfrm>
            <a:off x="555724" y="4332735"/>
            <a:ext cx="7826038" cy="1692854"/>
            <a:chOff x="1182664" y="4385420"/>
            <a:chExt cx="7826038" cy="1692854"/>
          </a:xfrm>
        </p:grpSpPr>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9546" r="13103"/>
            <a:stretch/>
          </p:blipFill>
          <p:spPr>
            <a:xfrm>
              <a:off x="3545473" y="4385420"/>
              <a:ext cx="5463229" cy="1692854"/>
            </a:xfrm>
            <a:prstGeom prst="rect">
              <a:avLst/>
            </a:prstGeom>
          </p:spPr>
        </p:pic>
        <p:sp>
          <p:nvSpPr>
            <p:cNvPr id="6" name="矩形 5"/>
            <p:cNvSpPr/>
            <p:nvPr/>
          </p:nvSpPr>
          <p:spPr>
            <a:xfrm>
              <a:off x="6667837" y="5025543"/>
              <a:ext cx="175565" cy="307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p:nvPr/>
          </p:nvCxnSpPr>
          <p:spPr>
            <a:xfrm>
              <a:off x="6214294" y="5157217"/>
              <a:ext cx="684000" cy="7315"/>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967940" y="5025543"/>
              <a:ext cx="183468" cy="307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52572" r="14078"/>
            <a:stretch/>
          </p:blipFill>
          <p:spPr>
            <a:xfrm>
              <a:off x="1182664" y="4385420"/>
              <a:ext cx="2355494" cy="1692854"/>
            </a:xfrm>
            <a:prstGeom prst="rect">
              <a:avLst/>
            </a:prstGeom>
          </p:spPr>
        </p:pic>
        <p:cxnSp>
          <p:nvCxnSpPr>
            <p:cNvPr id="15" name="直接箭头连接符 14"/>
            <p:cNvCxnSpPr/>
            <p:nvPr/>
          </p:nvCxnSpPr>
          <p:spPr>
            <a:xfrm>
              <a:off x="3461085" y="5155998"/>
              <a:ext cx="684000" cy="7315"/>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243583" y="5025543"/>
              <a:ext cx="216000" cy="307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extBox 10"/>
          <p:cNvSpPr txBox="1"/>
          <p:nvPr/>
        </p:nvSpPr>
        <p:spPr>
          <a:xfrm>
            <a:off x="1075336" y="4595400"/>
            <a:ext cx="329184" cy="338554"/>
          </a:xfrm>
          <a:prstGeom prst="rect">
            <a:avLst/>
          </a:prstGeom>
          <a:noFill/>
        </p:spPr>
        <p:txBody>
          <a:bodyPr wrap="square" rtlCol="0">
            <a:spAutoFit/>
          </a:bodyPr>
          <a:lstStyle/>
          <a:p>
            <a:r>
              <a:rPr lang="en-US" altLang="zh-CN" sz="1600" b="1" dirty="0" smtClean="0"/>
              <a:t>1</a:t>
            </a:r>
            <a:endParaRPr lang="zh-CN" altLang="en-US" sz="1600" b="1" dirty="0"/>
          </a:p>
        </p:txBody>
      </p:sp>
      <p:sp>
        <p:nvSpPr>
          <p:cNvPr id="20" name="TextBox 19"/>
          <p:cNvSpPr txBox="1"/>
          <p:nvPr/>
        </p:nvSpPr>
        <p:spPr>
          <a:xfrm>
            <a:off x="6494681" y="4596663"/>
            <a:ext cx="329184" cy="338554"/>
          </a:xfrm>
          <a:prstGeom prst="rect">
            <a:avLst/>
          </a:prstGeom>
          <a:noFill/>
        </p:spPr>
        <p:txBody>
          <a:bodyPr wrap="square" rtlCol="0">
            <a:spAutoFit/>
          </a:bodyPr>
          <a:lstStyle/>
          <a:p>
            <a:r>
              <a:rPr lang="en-US" altLang="zh-CN" sz="1600" b="1" dirty="0" smtClean="0"/>
              <a:t>3</a:t>
            </a:r>
            <a:endParaRPr lang="zh-CN" altLang="en-US" sz="1600" b="1" dirty="0"/>
          </a:p>
        </p:txBody>
      </p:sp>
      <p:sp>
        <p:nvSpPr>
          <p:cNvPr id="21" name="TextBox 20"/>
          <p:cNvSpPr txBox="1"/>
          <p:nvPr/>
        </p:nvSpPr>
        <p:spPr>
          <a:xfrm>
            <a:off x="3794151" y="4596663"/>
            <a:ext cx="329184" cy="338554"/>
          </a:xfrm>
          <a:prstGeom prst="rect">
            <a:avLst/>
          </a:prstGeom>
          <a:noFill/>
        </p:spPr>
        <p:txBody>
          <a:bodyPr wrap="square" rtlCol="0">
            <a:spAutoFit/>
          </a:bodyPr>
          <a:lstStyle/>
          <a:p>
            <a:r>
              <a:rPr lang="en-US" altLang="zh-CN" sz="1600" b="1" dirty="0" smtClean="0"/>
              <a:t>2</a:t>
            </a:r>
            <a:endParaRPr lang="zh-CN" altLang="en-US" sz="1600" b="1" dirty="0"/>
          </a:p>
        </p:txBody>
      </p:sp>
      <p:sp>
        <p:nvSpPr>
          <p:cNvPr id="17" name="TextBox 16"/>
          <p:cNvSpPr txBox="1"/>
          <p:nvPr/>
        </p:nvSpPr>
        <p:spPr>
          <a:xfrm>
            <a:off x="555724" y="4148069"/>
            <a:ext cx="1210697" cy="369332"/>
          </a:xfrm>
          <a:prstGeom prst="rect">
            <a:avLst/>
          </a:prstGeom>
          <a:noFill/>
        </p:spPr>
        <p:txBody>
          <a:bodyPr wrap="square" rtlCol="0">
            <a:spAutoFit/>
          </a:bodyPr>
          <a:lstStyle/>
          <a:p>
            <a:r>
              <a:rPr lang="zh-CN" altLang="en-US" b="1" dirty="0" smtClean="0"/>
              <a:t>创世区块</a:t>
            </a:r>
            <a:endParaRPr lang="zh-CN" altLang="en-US" b="1" dirty="0"/>
          </a:p>
        </p:txBody>
      </p:sp>
      <p:cxnSp>
        <p:nvCxnSpPr>
          <p:cNvPr id="23" name="直接箭头连接符 22"/>
          <p:cNvCxnSpPr/>
          <p:nvPr/>
        </p:nvCxnSpPr>
        <p:spPr>
          <a:xfrm>
            <a:off x="2845737" y="5272782"/>
            <a:ext cx="684000" cy="731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5587354" y="5280097"/>
            <a:ext cx="684000" cy="731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271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11492</TotalTime>
  <Words>5113</Words>
  <Application>Microsoft Office PowerPoint</Application>
  <PresentationFormat>宽屏</PresentationFormat>
  <Paragraphs>365</Paragraphs>
  <Slides>54</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54</vt:i4>
      </vt:variant>
    </vt:vector>
  </HeadingPairs>
  <TitlesOfParts>
    <vt:vector size="74" baseType="lpstr">
      <vt:lpstr>굴림</vt:lpstr>
      <vt:lpstr>HelveticaNeueLT Pro 67 MdCn</vt:lpstr>
      <vt:lpstr>HelveticaNeueLT Pro 67 MdCnO</vt:lpstr>
      <vt:lpstr>Hiragino Sans GB W3</vt:lpstr>
      <vt:lpstr>Khmer UI</vt:lpstr>
      <vt:lpstr>Kozuka Mincho Pro M</vt:lpstr>
      <vt:lpstr>News Gothic MT</vt:lpstr>
      <vt:lpstr>新細明體</vt:lpstr>
      <vt:lpstr>等线</vt:lpstr>
      <vt:lpstr>宋体</vt:lpstr>
      <vt:lpstr>微软雅黑</vt:lpstr>
      <vt:lpstr>Arial</vt:lpstr>
      <vt:lpstr>Arial Black</vt:lpstr>
      <vt:lpstr>Calibri</vt:lpstr>
      <vt:lpstr>Ebrima</vt:lpstr>
      <vt:lpstr>Impact</vt:lpstr>
      <vt:lpstr>Times New Roman</vt:lpstr>
      <vt:lpstr>Verdana</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acer</cp:lastModifiedBy>
  <cp:revision>578</cp:revision>
  <dcterms:created xsi:type="dcterms:W3CDTF">2017-08-18T03:02:00Z</dcterms:created>
  <dcterms:modified xsi:type="dcterms:W3CDTF">2018-07-25T09:19:37Z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